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65" r:id="rId2"/>
    <p:sldId id="298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5D77D1-F9B6-3E43-A7D3-4D4B5E76D396}" v="64" dt="2024-04-03T17:54:07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>
      <p:cViewPr varScale="1">
        <p:scale>
          <a:sx n="86" d="100"/>
          <a:sy n="86" d="100"/>
        </p:scale>
        <p:origin x="3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45" Type="http://schemas.microsoft.com/office/2015/10/relationships/revisionInfo" Target="revisionInfo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_____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841059602649008E-2"/>
          <c:y val="9.5923261390887291E-2"/>
          <c:w val="0.66650601761340189"/>
          <c:h val="0.79587783038374227"/>
        </c:manualLayout>
      </c:layout>
      <c:pie3DChart>
        <c:varyColors val="1"/>
        <c:ser>
          <c:idx val="0"/>
          <c:order val="0"/>
          <c:explosion val="13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40000"/>
                      <a:satMod val="155000"/>
                    </a:schemeClr>
                  </a:gs>
                  <a:gs pos="65000">
                    <a:schemeClr val="accent1">
                      <a:shade val="85000"/>
                      <a:satMod val="155000"/>
                    </a:schemeClr>
                  </a:gs>
                  <a:gs pos="100000">
                    <a:schemeClr val="accent1"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1-E889-1B48-A643-33BBE52DAC6B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40000"/>
                      <a:satMod val="155000"/>
                    </a:schemeClr>
                  </a:gs>
                  <a:gs pos="65000">
                    <a:schemeClr val="accent2">
                      <a:shade val="85000"/>
                      <a:satMod val="155000"/>
                    </a:schemeClr>
                  </a:gs>
                  <a:gs pos="100000">
                    <a:schemeClr val="accent2"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3-E889-1B48-A643-33BBE52DAC6B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40000"/>
                      <a:satMod val="155000"/>
                    </a:schemeClr>
                  </a:gs>
                  <a:gs pos="65000">
                    <a:schemeClr val="accent3">
                      <a:shade val="85000"/>
                      <a:satMod val="155000"/>
                    </a:schemeClr>
                  </a:gs>
                  <a:gs pos="100000">
                    <a:schemeClr val="accent3"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5-E889-1B48-A643-33BBE52DAC6B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40000"/>
                      <a:satMod val="155000"/>
                    </a:schemeClr>
                  </a:gs>
                  <a:gs pos="65000">
                    <a:schemeClr val="accent4">
                      <a:shade val="85000"/>
                      <a:satMod val="155000"/>
                    </a:schemeClr>
                  </a:gs>
                  <a:gs pos="100000">
                    <a:schemeClr val="accent4"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7-E889-1B48-A643-33BBE52DAC6B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40000"/>
                      <a:satMod val="155000"/>
                    </a:schemeClr>
                  </a:gs>
                  <a:gs pos="65000">
                    <a:schemeClr val="accent5">
                      <a:shade val="85000"/>
                      <a:satMod val="155000"/>
                    </a:schemeClr>
                  </a:gs>
                  <a:gs pos="100000">
                    <a:schemeClr val="accent5"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9-E889-1B48-A643-33BBE52DAC6B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40000"/>
                      <a:satMod val="155000"/>
                    </a:schemeClr>
                  </a:gs>
                  <a:gs pos="65000">
                    <a:schemeClr val="accent6">
                      <a:shade val="85000"/>
                      <a:satMod val="155000"/>
                    </a:schemeClr>
                  </a:gs>
                  <a:gs pos="100000">
                    <a:schemeClr val="accent6"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B-E889-1B48-A643-33BBE52DAC6B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40000"/>
                      <a:satMod val="155000"/>
                    </a:schemeClr>
                  </a:gs>
                  <a:gs pos="65000">
                    <a:schemeClr val="accent1">
                      <a:lumMod val="60000"/>
                      <a:shade val="85000"/>
                      <a:satMod val="155000"/>
                    </a:schemeClr>
                  </a:gs>
                  <a:gs pos="100000">
                    <a:schemeClr val="accent1">
                      <a:lumMod val="6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D-E889-1B48-A643-33BBE52DAC6B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40000"/>
                      <a:satMod val="155000"/>
                    </a:schemeClr>
                  </a:gs>
                  <a:gs pos="65000">
                    <a:schemeClr val="accent2">
                      <a:lumMod val="60000"/>
                      <a:shade val="85000"/>
                      <a:satMod val="155000"/>
                    </a:schemeClr>
                  </a:gs>
                  <a:gs pos="100000">
                    <a:schemeClr val="accent2">
                      <a:lumMod val="6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0F-E889-1B48-A643-33BBE52DAC6B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40000"/>
                      <a:satMod val="155000"/>
                    </a:schemeClr>
                  </a:gs>
                  <a:gs pos="65000">
                    <a:schemeClr val="accent3">
                      <a:lumMod val="60000"/>
                      <a:shade val="85000"/>
                      <a:satMod val="155000"/>
                    </a:schemeClr>
                  </a:gs>
                  <a:gs pos="100000">
                    <a:schemeClr val="accent3">
                      <a:lumMod val="6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11-E889-1B48-A643-33BBE52DAC6B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40000"/>
                      <a:satMod val="155000"/>
                    </a:schemeClr>
                  </a:gs>
                  <a:gs pos="65000">
                    <a:schemeClr val="accent4">
                      <a:lumMod val="60000"/>
                      <a:shade val="85000"/>
                      <a:satMod val="155000"/>
                    </a:schemeClr>
                  </a:gs>
                  <a:gs pos="100000">
                    <a:schemeClr val="accent4">
                      <a:lumMod val="6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13-E889-1B48-A643-33BBE52DAC6B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hade val="40000"/>
                      <a:satMod val="155000"/>
                    </a:schemeClr>
                  </a:gs>
                  <a:gs pos="65000">
                    <a:schemeClr val="accent5">
                      <a:lumMod val="60000"/>
                      <a:shade val="85000"/>
                      <a:satMod val="155000"/>
                    </a:schemeClr>
                  </a:gs>
                  <a:gs pos="100000">
                    <a:schemeClr val="accent5">
                      <a:lumMod val="6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15-E889-1B48-A643-33BBE52DAC6B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hade val="40000"/>
                      <a:satMod val="155000"/>
                    </a:schemeClr>
                  </a:gs>
                  <a:gs pos="65000">
                    <a:schemeClr val="accent6">
                      <a:lumMod val="60000"/>
                      <a:shade val="85000"/>
                      <a:satMod val="155000"/>
                    </a:schemeClr>
                  </a:gs>
                  <a:gs pos="100000">
                    <a:schemeClr val="accent6">
                      <a:lumMod val="6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17-E889-1B48-A643-33BBE52DAC6B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hade val="40000"/>
                      <a:satMod val="155000"/>
                    </a:schemeClr>
                  </a:gs>
                  <a:gs pos="65000">
                    <a:schemeClr val="accent1">
                      <a:lumMod val="80000"/>
                      <a:lumOff val="20000"/>
                      <a:shade val="85000"/>
                      <a:satMod val="155000"/>
                    </a:schemeClr>
                  </a:gs>
                  <a:gs pos="100000">
                    <a:schemeClr val="accent1">
                      <a:lumMod val="80000"/>
                      <a:lumOff val="2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19-E889-1B48-A643-33BBE52DAC6B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hade val="40000"/>
                      <a:satMod val="155000"/>
                    </a:schemeClr>
                  </a:gs>
                  <a:gs pos="65000">
                    <a:schemeClr val="accent2">
                      <a:lumMod val="80000"/>
                      <a:lumOff val="20000"/>
                      <a:shade val="85000"/>
                      <a:satMod val="155000"/>
                    </a:schemeClr>
                  </a:gs>
                  <a:gs pos="100000">
                    <a:schemeClr val="accent2">
                      <a:lumMod val="80000"/>
                      <a:lumOff val="2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1B-E889-1B48-A643-33BBE52DAC6B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hade val="40000"/>
                      <a:satMod val="155000"/>
                    </a:schemeClr>
                  </a:gs>
                  <a:gs pos="65000">
                    <a:schemeClr val="accent3">
                      <a:lumMod val="80000"/>
                      <a:lumOff val="20000"/>
                      <a:shade val="85000"/>
                      <a:satMod val="155000"/>
                    </a:schemeClr>
                  </a:gs>
                  <a:gs pos="100000">
                    <a:schemeClr val="accent3">
                      <a:lumMod val="80000"/>
                      <a:lumOff val="20000"/>
                      <a:shade val="95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39000" dist="25400" dir="5400000">
                  <a:srgbClr val="000000">
                    <a:alpha val="3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threePt" dir="t">
                  <a:rot lat="0" lon="0" rev="0"/>
                </a:lightRig>
              </a:scene3d>
              <a:sp3d prstMaterial="matte">
                <a:bevelT h="22225"/>
              </a:sp3d>
            </c:spPr>
            <c:extLst>
              <c:ext xmlns:c16="http://schemas.microsoft.com/office/drawing/2014/chart" uri="{C3380CC4-5D6E-409C-BE32-E72D297353CC}">
                <c16:uniqueId val="{0000001D-E889-1B48-A643-33BBE52DAC6B}"/>
              </c:ext>
            </c:extLst>
          </c:dPt>
          <c:dLbls>
            <c:dLbl>
              <c:idx val="0"/>
              <c:layout>
                <c:manualLayout>
                  <c:x val="-3.3181432696333148E-2"/>
                  <c:y val="-3.873643428489707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889-1B48-A643-33BBE52DAC6B}"/>
                </c:ext>
              </c:extLst>
            </c:dLbl>
            <c:dLbl>
              <c:idx val="1"/>
              <c:layout>
                <c:manualLayout>
                  <c:x val="-3.6136395818455035E-2"/>
                  <c:y val="-6.71051567450351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889-1B48-A643-33BBE52DAC6B}"/>
                </c:ext>
              </c:extLst>
            </c:dLbl>
            <c:dLbl>
              <c:idx val="2"/>
              <c:layout>
                <c:manualLayout>
                  <c:x val="5.3333333333333337E-2"/>
                  <c:y val="-1.06382978723404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889-1B48-A643-33BBE52DAC6B}"/>
                </c:ext>
              </c:extLst>
            </c:dLbl>
            <c:dLbl>
              <c:idx val="3"/>
              <c:layout>
                <c:manualLayout>
                  <c:x val="0.08"/>
                  <c:y val="1.773049645390070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889-1B48-A643-33BBE52DAC6B}"/>
                </c:ext>
              </c:extLst>
            </c:dLbl>
            <c:dLbl>
              <c:idx val="4"/>
              <c:layout>
                <c:manualLayout>
                  <c:x val="7.238095238095224E-2"/>
                  <c:y val="-1.7730496453901359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889-1B48-A643-33BBE52DAC6B}"/>
                </c:ext>
              </c:extLst>
            </c:dLbl>
            <c:dLbl>
              <c:idx val="5"/>
              <c:layout>
                <c:manualLayout>
                  <c:x val="6.8571428571428575E-2"/>
                  <c:y val="3.368794326241134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889-1B48-A643-33BBE52DAC6B}"/>
                </c:ext>
              </c:extLst>
            </c:dLbl>
            <c:dLbl>
              <c:idx val="6"/>
              <c:layout>
                <c:manualLayout>
                  <c:x val="2.4761936287880339E-2"/>
                  <c:y val="1.221258451059353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889-1B48-A643-33BBE52DAC6B}"/>
                </c:ext>
              </c:extLst>
            </c:dLbl>
            <c:dLbl>
              <c:idx val="7"/>
              <c:layout>
                <c:manualLayout>
                  <c:x val="1.1757430360372788E-2"/>
                  <c:y val="1.743240958684994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889-1B48-A643-33BBE52DAC6B}"/>
                </c:ext>
              </c:extLst>
            </c:dLbl>
            <c:dLbl>
              <c:idx val="8"/>
              <c:layout>
                <c:manualLayout>
                  <c:x val="1.5927838572645237E-2"/>
                  <c:y val="2.452450825274212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889-1B48-A643-33BBE52DAC6B}"/>
                </c:ext>
              </c:extLst>
            </c:dLbl>
            <c:dLbl>
              <c:idx val="9"/>
              <c:layout>
                <c:manualLayout>
                  <c:x val="3.6650854532469771E-3"/>
                  <c:y val="-1.017537372573619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E889-1B48-A643-33BBE52DAC6B}"/>
                </c:ext>
              </c:extLst>
            </c:dLbl>
            <c:dLbl>
              <c:idx val="10"/>
              <c:layout>
                <c:manualLayout>
                  <c:x val="2.9549631221218015E-3"/>
                  <c:y val="-5.91139484698319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E889-1B48-A643-33BBE52DAC6B}"/>
                </c:ext>
              </c:extLst>
            </c:dLbl>
            <c:dLbl>
              <c:idx val="11"/>
              <c:layout>
                <c:manualLayout>
                  <c:x val="0.11988263646046249"/>
                  <c:y val="-0.2366628536817546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E889-1B48-A643-33BBE52DAC6B}"/>
                </c:ext>
              </c:extLst>
            </c:dLbl>
            <c:dLbl>
              <c:idx val="12"/>
              <c:layout>
                <c:manualLayout>
                  <c:x val="-0.14285714285714285"/>
                  <c:y val="-2.12765957446808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E889-1B48-A643-33BBE52DAC6B}"/>
                </c:ext>
              </c:extLst>
            </c:dLbl>
            <c:dLbl>
              <c:idx val="13"/>
              <c:layout>
                <c:manualLayout>
                  <c:x val="-0.12380952380952381"/>
                  <c:y val="-5.319148936170212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E889-1B48-A643-33BBE52DAC6B}"/>
                </c:ext>
              </c:extLst>
            </c:dLbl>
            <c:dLbl>
              <c:idx val="14"/>
              <c:layout>
                <c:manualLayout>
                  <c:x val="1.1244982392198344E-2"/>
                  <c:y val="-4.552275717238522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E889-1B48-A643-33BBE52DA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l-GR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'Δεδομένα προέλευσης'!$A$3:$A$17</c:f>
              <c:strCache>
                <c:ptCount val="15"/>
                <c:pt idx="0">
                  <c:v>ΦΕ ΑΘΗΝΩΝ</c:v>
                </c:pt>
                <c:pt idx="1">
                  <c:v>ΦΕ ΠΑΝΕΠΙΣΤΗΜΙΟΥ ΑΘΗΝΩΝ</c:v>
                </c:pt>
                <c:pt idx="2">
                  <c:v>ΣΕ ΑΣΠΑΙΤΕ</c:v>
                </c:pt>
                <c:pt idx="3">
                  <c:v>ΝΕΕΜΠ-ΦΕΖ</c:v>
                </c:pt>
                <c:pt idx="4">
                  <c:v>ΦΕ ΘΕΣΣΑΛΟΝΙΚΗΣ</c:v>
                </c:pt>
                <c:pt idx="5">
                  <c:v>ΦΕ ΚΑΛΑΜΑΡΙΑΣ</c:v>
                </c:pt>
                <c:pt idx="6">
                  <c:v>ΦΕ ΞΑΝΘΗΣ</c:v>
                </c:pt>
                <c:pt idx="7">
                  <c:v>ΦΕ ΚΟΜΟΤΗΝΗΣ</c:v>
                </c:pt>
                <c:pt idx="8">
                  <c:v>ΦΕ ΚΑΛΑΜΑΤΑΣ</c:v>
                </c:pt>
                <c:pt idx="9">
                  <c:v>ΦΕ ΠΑΤΡΑΣ</c:v>
                </c:pt>
                <c:pt idx="10">
                  <c:v>ΦΕ ΘΕΣΣΑΛΟΝΙΚΗΣ</c:v>
                </c:pt>
                <c:pt idx="11">
                  <c:v>ΦΕ ΡΕΘΥΜΝΟΥ</c:v>
                </c:pt>
                <c:pt idx="12">
                  <c:v>ΦΕ ΣΗΤΕΙΑΣ</c:v>
                </c:pt>
                <c:pt idx="13">
                  <c:v>ΦΕ ΗΡΑΚΛΕΙΟΥ</c:v>
                </c:pt>
                <c:pt idx="14">
                  <c:v>ΦΕ ΒΟΛΟΥ</c:v>
                </c:pt>
              </c:strCache>
            </c:strRef>
          </c:cat>
          <c:val>
            <c:numRef>
              <c:f>'Δεδομένα προέλευσης'!$B$3:$B$17</c:f>
              <c:numCache>
                <c:formatCode>_("€"* #,##0.00_);_("€"* \(#,##0.00\);_("€"* "-"??_);_(@_)</c:formatCode>
                <c:ptCount val="15"/>
                <c:pt idx="0">
                  <c:v>3200000</c:v>
                </c:pt>
                <c:pt idx="1">
                  <c:v>3200000</c:v>
                </c:pt>
                <c:pt idx="2">
                  <c:v>3200000</c:v>
                </c:pt>
                <c:pt idx="3">
                  <c:v>3200000</c:v>
                </c:pt>
                <c:pt idx="4">
                  <c:v>3200000</c:v>
                </c:pt>
                <c:pt idx="5">
                  <c:v>3200000</c:v>
                </c:pt>
                <c:pt idx="6">
                  <c:v>3200000</c:v>
                </c:pt>
                <c:pt idx="7">
                  <c:v>3200000</c:v>
                </c:pt>
                <c:pt idx="8">
                  <c:v>3200000</c:v>
                </c:pt>
                <c:pt idx="9">
                  <c:v>3200000</c:v>
                </c:pt>
                <c:pt idx="10">
                  <c:v>3200000</c:v>
                </c:pt>
                <c:pt idx="11">
                  <c:v>3200000</c:v>
                </c:pt>
                <c:pt idx="12">
                  <c:v>3200000</c:v>
                </c:pt>
                <c:pt idx="13">
                  <c:v>3200000</c:v>
                </c:pt>
                <c:pt idx="14">
                  <c:v>3200000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E889-1B48-A643-33BBE52DAC6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3013711421260489E-2"/>
          <c:y val="0.88731463299391822"/>
          <c:w val="0.74649072839736963"/>
          <c:h val="0.1126853670060817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l-G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>
          <a:solidFill>
            <a:schemeClr val="accent1">
              <a:lumMod val="50000"/>
            </a:schemeClr>
          </a:solidFill>
        </a:defRPr>
      </a:pPr>
      <a:endParaRPr lang="el-G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621B38-3E6F-46DE-83D3-8E627B656E02}" type="datetimeFigureOut">
              <a:rPr lang="el-GR" smtClean="0"/>
              <a:t>4/6/2025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A37F27-4A55-4DBC-8EB1-957E982CEB4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9135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735E7-7C57-4ECD-8E8E-CCD321C6F6C5}" type="datetime1">
              <a:rPr lang="el-GR" smtClean="0"/>
              <a:t>4/6/2025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53471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BA8A0-1F27-4753-9B23-16E1AF0B5A33}" type="datetime1">
              <a:rPr lang="el-GR" smtClean="0"/>
              <a:t>4/6/2025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4880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C64F8-F1C4-4D1A-9310-A4F682C8C167}" type="datetime1">
              <a:rPr lang="el-GR" smtClean="0"/>
              <a:t>4/6/2025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26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EC9B-9C3F-418F-9F12-7915A48985CB}" type="datetime1">
              <a:rPr lang="el-GR" smtClean="0"/>
              <a:t>4/6/2025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4148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06503-827F-4817-A946-3F52A3FCAF8A}" type="datetime1">
              <a:rPr lang="el-GR" smtClean="0"/>
              <a:t>4/6/2025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30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606AE-0ECA-4CFF-96AD-440AEF81BB6B}" type="datetime1">
              <a:rPr lang="el-GR" smtClean="0"/>
              <a:t>4/6/2025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456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27939-03D0-4D8D-ACDC-221DFC9E655C}" type="datetime1">
              <a:rPr lang="el-GR" smtClean="0"/>
              <a:t>4/6/2025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613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332F1-EFE9-42E6-8A6B-088B458E1D21}" type="datetime1">
              <a:rPr lang="el-GR" smtClean="0"/>
              <a:t>4/6/2025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119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37B8B-2783-44CD-809C-70F66A719BB4}" type="datetime1">
              <a:rPr lang="el-GR" smtClean="0"/>
              <a:t>4/6/2025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0484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85B42-F5C0-4F89-909B-A3F03A5F3102}" type="datetime1">
              <a:rPr lang="el-GR" smtClean="0"/>
              <a:t>4/6/2025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08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01841-F868-4A1A-ABAC-FB2700789380}" type="datetime1">
              <a:rPr lang="el-GR" smtClean="0"/>
              <a:t>4/6/2025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Παρουσίαση 04/04/2024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261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95D22-41C4-4361-BF5D-0CB3B0267BC4}" type="datetime1">
              <a:rPr lang="el-GR" smtClean="0"/>
              <a:t>4/6/2025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/>
              <a:t>Παρουσίαση 04/04/2024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402B7-F177-45B1-9F1A-DEDE3515581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3755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214" y="205830"/>
            <a:ext cx="1925782" cy="976212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82" y="124691"/>
            <a:ext cx="1237578" cy="1237578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7" name="Ορθογώνιο 6"/>
          <p:cNvSpPr/>
          <p:nvPr/>
        </p:nvSpPr>
        <p:spPr>
          <a:xfrm>
            <a:off x="1667352" y="155726"/>
            <a:ext cx="86680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000" dirty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50" charset="0"/>
              </a:rPr>
              <a:t>Υφιστάμενη Κατάσταση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211370" y="1995979"/>
            <a:ext cx="3392506" cy="1433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el-GR" sz="1600" b="1" dirty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2" charset="0"/>
              </a:rPr>
              <a:t>Σε φοιτητικές εστίες στις οποίες έχει την οικονομική διαχείριση το ΙΝΕΔΙΒΙΜ:</a:t>
            </a:r>
          </a:p>
          <a:p>
            <a:pPr lvl="0">
              <a:lnSpc>
                <a:spcPct val="110000"/>
              </a:lnSpc>
            </a:pPr>
            <a:endParaRPr lang="el-GR" sz="1600" b="1" dirty="0" smtClean="0">
              <a:solidFill>
                <a:schemeClr val="accent1">
                  <a:lumMod val="50000"/>
                </a:schemeClr>
              </a:solidFill>
              <a:latin typeface="PF Highway Gothic Cond" panose="02000506050000020004" pitchFamily="2" charset="0"/>
            </a:endParaRPr>
          </a:p>
          <a:p>
            <a:pPr marL="384048" lvl="2" indent="0">
              <a:lnSpc>
                <a:spcPct val="110000"/>
              </a:lnSpc>
              <a:buNone/>
            </a:pPr>
            <a:r>
              <a:rPr lang="el-GR" sz="1600" dirty="0" err="1" smtClean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2" charset="0"/>
              </a:rPr>
              <a:t>Σιτιζόμενοι</a:t>
            </a:r>
            <a:r>
              <a:rPr lang="el-GR" sz="1600" dirty="0" smtClean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2" charset="0"/>
              </a:rPr>
              <a:t>:  5422</a:t>
            </a:r>
          </a:p>
          <a:p>
            <a:pPr marL="384048" lvl="2" indent="0">
              <a:lnSpc>
                <a:spcPct val="110000"/>
              </a:lnSpc>
              <a:buNone/>
            </a:pPr>
            <a:r>
              <a:rPr lang="el-GR" sz="1600" dirty="0" err="1" smtClean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2" charset="0"/>
              </a:rPr>
              <a:t>Στεγαζόμενοι</a:t>
            </a:r>
            <a:r>
              <a:rPr lang="el-GR" sz="1600" dirty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2" charset="0"/>
              </a:rPr>
              <a:t>: </a:t>
            </a:r>
            <a:r>
              <a:rPr lang="el-GR" sz="1600" dirty="0" smtClean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2" charset="0"/>
              </a:rPr>
              <a:t>6537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PF Highway Gothic Cond" panose="02000506050000020004" pitchFamily="2" charset="0"/>
            </a:endParaRPr>
          </a:p>
        </p:txBody>
      </p:sp>
      <p:pic>
        <p:nvPicPr>
          <p:cNvPr id="3" name="Εικόνα 1">
            <a:extLst>
              <a:ext uri="{FF2B5EF4-FFF2-40B4-BE49-F238E27FC236}">
                <a16:creationId xmlns:a16="http://schemas.microsoft.com/office/drawing/2014/main" id="{8EB24A05-D7CB-B0BB-4BEB-64515C0B1A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286" y="879058"/>
            <a:ext cx="6438091" cy="5978942"/>
          </a:xfrm>
          <a:prstGeom prst="rect">
            <a:avLst/>
          </a:prstGeom>
        </p:spPr>
      </p:pic>
      <p:sp>
        <p:nvSpPr>
          <p:cNvPr id="11" name="object 2">
            <a:extLst>
              <a:ext uri="{FF2B5EF4-FFF2-40B4-BE49-F238E27FC236}">
                <a16:creationId xmlns:a16="http://schemas.microsoft.com/office/drawing/2014/main" id="{2858E749-A938-820D-1791-DE1E1058F131}"/>
              </a:ext>
            </a:extLst>
          </p:cNvPr>
          <p:cNvSpPr/>
          <p:nvPr/>
        </p:nvSpPr>
        <p:spPr>
          <a:xfrm>
            <a:off x="7065264" y="6413502"/>
            <a:ext cx="5041900" cy="70485"/>
          </a:xfrm>
          <a:custGeom>
            <a:avLst/>
            <a:gdLst/>
            <a:ahLst/>
            <a:cxnLst/>
            <a:rect l="l" t="t" r="r" b="b"/>
            <a:pathLst>
              <a:path w="5041900" h="70484">
                <a:moveTo>
                  <a:pt x="5041391" y="0"/>
                </a:moveTo>
                <a:lnTo>
                  <a:pt x="0" y="0"/>
                </a:lnTo>
                <a:lnTo>
                  <a:pt x="0" y="70104"/>
                </a:lnTo>
                <a:lnTo>
                  <a:pt x="5041391" y="70104"/>
                </a:lnTo>
                <a:lnTo>
                  <a:pt x="5041391" y="0"/>
                </a:lnTo>
                <a:close/>
              </a:path>
            </a:pathLst>
          </a:custGeom>
          <a:solidFill>
            <a:srgbClr val="8D0A33"/>
          </a:solidFill>
        </p:spPr>
        <p:txBody>
          <a:bodyPr wrap="square" lIns="0" tIns="0" rIns="0" bIns="0" rtlCol="0"/>
          <a:lstStyle/>
          <a:p>
            <a:endParaRPr>
              <a:latin typeface="PF Highway Gothic Cond Light" panose="02000406050000020004" pitchFamily="2" charset="0"/>
            </a:endParaRPr>
          </a:p>
        </p:txBody>
      </p:sp>
      <p:sp>
        <p:nvSpPr>
          <p:cNvPr id="12" name="object 118">
            <a:extLst>
              <a:ext uri="{FF2B5EF4-FFF2-40B4-BE49-F238E27FC236}">
                <a16:creationId xmlns:a16="http://schemas.microsoft.com/office/drawing/2014/main" id="{483575FE-42A6-1FC5-A698-31CB165FCF47}"/>
              </a:ext>
            </a:extLst>
          </p:cNvPr>
          <p:cNvSpPr txBox="1">
            <a:spLocks/>
          </p:cNvSpPr>
          <p:nvPr/>
        </p:nvSpPr>
        <p:spPr>
          <a:xfrm>
            <a:off x="4038600" y="6357165"/>
            <a:ext cx="4114800" cy="16030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>
              <a:spcBef>
                <a:spcPts val="50"/>
              </a:spcBef>
            </a:pPr>
            <a:r>
              <a:rPr lang="el-GR" sz="1000" spc="-10">
                <a:latin typeface="PF Highway Gothic Cond Light" panose="02000406050000020004" pitchFamily="2" charset="0"/>
              </a:rPr>
              <a:t>Ίδρυμα</a:t>
            </a:r>
            <a:r>
              <a:rPr lang="el-GR" sz="1000" spc="-30">
                <a:latin typeface="PF Highway Gothic Cond Light" panose="02000406050000020004" pitchFamily="2" charset="0"/>
              </a:rPr>
              <a:t> </a:t>
            </a:r>
            <a:r>
              <a:rPr lang="el-GR" sz="1000">
                <a:latin typeface="PF Highway Gothic Cond Light" panose="02000406050000020004" pitchFamily="2" charset="0"/>
              </a:rPr>
              <a:t>Νεολαίας</a:t>
            </a:r>
            <a:r>
              <a:rPr lang="el-GR" sz="1000" spc="-30">
                <a:latin typeface="PF Highway Gothic Cond Light" panose="02000406050000020004" pitchFamily="2" charset="0"/>
              </a:rPr>
              <a:t> </a:t>
            </a:r>
            <a:r>
              <a:rPr lang="el-GR" sz="1000">
                <a:latin typeface="PF Highway Gothic Cond Light" panose="02000406050000020004" pitchFamily="2" charset="0"/>
              </a:rPr>
              <a:t>και</a:t>
            </a:r>
            <a:r>
              <a:rPr lang="el-GR" sz="1000" spc="10">
                <a:latin typeface="PF Highway Gothic Cond Light" panose="02000406050000020004" pitchFamily="2" charset="0"/>
              </a:rPr>
              <a:t> </a:t>
            </a:r>
            <a:r>
              <a:rPr lang="el-GR" sz="1000">
                <a:latin typeface="PF Highway Gothic Cond Light" panose="02000406050000020004" pitchFamily="2" charset="0"/>
              </a:rPr>
              <a:t>Δια</a:t>
            </a:r>
            <a:r>
              <a:rPr lang="el-GR" sz="1000" spc="-15">
                <a:latin typeface="PF Highway Gothic Cond Light" panose="02000406050000020004" pitchFamily="2" charset="0"/>
              </a:rPr>
              <a:t> </a:t>
            </a:r>
            <a:r>
              <a:rPr lang="el-GR" sz="1000">
                <a:latin typeface="PF Highway Gothic Cond Light" panose="02000406050000020004" pitchFamily="2" charset="0"/>
              </a:rPr>
              <a:t>Βίου</a:t>
            </a:r>
            <a:r>
              <a:rPr lang="el-GR" sz="1000" spc="-5">
                <a:latin typeface="PF Highway Gothic Cond Light" panose="02000406050000020004" pitchFamily="2" charset="0"/>
              </a:rPr>
              <a:t> </a:t>
            </a:r>
            <a:r>
              <a:rPr lang="el-GR" sz="1000" spc="-10">
                <a:latin typeface="PF Highway Gothic Cond Light" panose="02000406050000020004" pitchFamily="2" charset="0"/>
              </a:rPr>
              <a:t>Μάθησης</a:t>
            </a:r>
            <a:endParaRPr lang="el-GR" sz="1000" spc="-10" dirty="0">
              <a:latin typeface="PF Highway Gothic Cond Light" panose="0200040605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3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214" y="205830"/>
            <a:ext cx="1925782" cy="976212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82" y="124691"/>
            <a:ext cx="789025" cy="789025"/>
          </a:xfrm>
          <a:prstGeom prst="rect">
            <a:avLst/>
          </a:prstGeom>
          <a:effectLst>
            <a:softEdge rad="63500"/>
          </a:effectLst>
        </p:spPr>
      </p:pic>
      <p:graphicFrame>
        <p:nvGraphicFramePr>
          <p:cNvPr id="3" name="Γράφημα 1" descr="Γράφημα πίτας πωλήσεων πρώτου τριμήνου ανά στοιχείο">
            <a:extLst>
              <a:ext uri="{FF2B5EF4-FFF2-40B4-BE49-F238E27FC236}">
                <a16:creationId xmlns:a16="http://schemas.microsoft.com/office/drawing/2014/main" id="{347DBD66-FF29-15AA-33D1-44E84A7433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741490"/>
              </p:ext>
            </p:extLst>
          </p:nvPr>
        </p:nvGraphicFramePr>
        <p:xfrm>
          <a:off x="1052797" y="947403"/>
          <a:ext cx="10395392" cy="5230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809DDCE-C5C4-60BA-58A7-86FFDCC7FD53}"/>
              </a:ext>
            </a:extLst>
          </p:cNvPr>
          <p:cNvSpPr txBox="1"/>
          <p:nvPr/>
        </p:nvSpPr>
        <p:spPr>
          <a:xfrm>
            <a:off x="9540053" y="1439178"/>
            <a:ext cx="1908136" cy="1107996"/>
          </a:xfrm>
          <a:prstGeom prst="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b="1" u="sng" dirty="0">
                <a:solidFill>
                  <a:schemeClr val="accent1">
                    <a:lumMod val="50000"/>
                  </a:schemeClr>
                </a:solidFill>
              </a:rPr>
              <a:t>ΣΗΜΕΙΩΣΗ</a:t>
            </a:r>
            <a:r>
              <a:rPr lang="el-GR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l-GR" sz="1200" dirty="0">
                <a:solidFill>
                  <a:schemeClr val="accent1">
                    <a:lumMod val="50000"/>
                  </a:schemeClr>
                </a:solidFill>
              </a:rPr>
              <a:t>ΕΠΙΛΕΟΝ ΔΙΑΧ.ΕΥΘΥΝΗΣ Ι.ΝΕ.ΔΙ.ΒΙ.Μ.</a:t>
            </a:r>
          </a:p>
          <a:p>
            <a:pPr marL="342900" indent="-342900">
              <a:buAutoNum type="arabicParenR"/>
            </a:pPr>
            <a:r>
              <a:rPr lang="el-GR" sz="1200" dirty="0">
                <a:solidFill>
                  <a:schemeClr val="accent1">
                    <a:lumMod val="50000"/>
                  </a:schemeClr>
                </a:solidFill>
              </a:rPr>
              <a:t>ΜΑΘΗΤΙΚΟ ΚΕΝΤΡΟ ΕΧΙΝΟΥ (ΥΠ. ΣΙΤΙΣΗ</a:t>
            </a:r>
            <a:r>
              <a:rPr lang="el-GR" sz="12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l-GR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Ορθογώνιο 6">
            <a:extLst>
              <a:ext uri="{FF2B5EF4-FFF2-40B4-BE49-F238E27FC236}">
                <a16:creationId xmlns:a16="http://schemas.microsoft.com/office/drawing/2014/main" id="{B3E367BF-A785-22E9-BC9C-3EAE40A52C13}"/>
              </a:ext>
            </a:extLst>
          </p:cNvPr>
          <p:cNvSpPr/>
          <p:nvPr/>
        </p:nvSpPr>
        <p:spPr>
          <a:xfrm>
            <a:off x="1565754" y="155726"/>
            <a:ext cx="86680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000" dirty="0">
                <a:solidFill>
                  <a:schemeClr val="accent1">
                    <a:lumMod val="50000"/>
                  </a:schemeClr>
                </a:solidFill>
                <a:latin typeface="PF Highway Gothic Cond" panose="02000506050000020004" pitchFamily="50" charset="0"/>
              </a:rPr>
              <a:t>Υφιστάμενη Κατάσταση</a:t>
            </a:r>
          </a:p>
        </p:txBody>
      </p:sp>
      <p:sp>
        <p:nvSpPr>
          <p:cNvPr id="15" name="object 2">
            <a:extLst>
              <a:ext uri="{FF2B5EF4-FFF2-40B4-BE49-F238E27FC236}">
                <a16:creationId xmlns:a16="http://schemas.microsoft.com/office/drawing/2014/main" id="{4D3B7547-4D1F-3093-1E20-4A23C593897C}"/>
              </a:ext>
            </a:extLst>
          </p:cNvPr>
          <p:cNvSpPr/>
          <p:nvPr/>
        </p:nvSpPr>
        <p:spPr>
          <a:xfrm>
            <a:off x="7065264" y="6413502"/>
            <a:ext cx="4993732" cy="283352"/>
          </a:xfrm>
          <a:custGeom>
            <a:avLst/>
            <a:gdLst/>
            <a:ahLst/>
            <a:cxnLst/>
            <a:rect l="l" t="t" r="r" b="b"/>
            <a:pathLst>
              <a:path w="5041900" h="70484">
                <a:moveTo>
                  <a:pt x="5041391" y="0"/>
                </a:moveTo>
                <a:lnTo>
                  <a:pt x="0" y="0"/>
                </a:lnTo>
                <a:lnTo>
                  <a:pt x="0" y="70104"/>
                </a:lnTo>
                <a:lnTo>
                  <a:pt x="5041391" y="70104"/>
                </a:lnTo>
                <a:lnTo>
                  <a:pt x="5041391" y="0"/>
                </a:lnTo>
                <a:close/>
              </a:path>
            </a:pathLst>
          </a:custGeom>
          <a:solidFill>
            <a:srgbClr val="8D0A33"/>
          </a:solidFill>
        </p:spPr>
        <p:txBody>
          <a:bodyPr wrap="square" lIns="0" tIns="0" rIns="0" bIns="0" rtlCol="0"/>
          <a:lstStyle/>
          <a:p>
            <a:endParaRPr>
              <a:latin typeface="PF Highway Gothic Cond Light" panose="02000406050000020004" pitchFamily="2" charset="0"/>
            </a:endParaRPr>
          </a:p>
        </p:txBody>
      </p:sp>
      <p:sp>
        <p:nvSpPr>
          <p:cNvPr id="16" name="object 118">
            <a:extLst>
              <a:ext uri="{FF2B5EF4-FFF2-40B4-BE49-F238E27FC236}">
                <a16:creationId xmlns:a16="http://schemas.microsoft.com/office/drawing/2014/main" id="{CAD0CA0B-14D1-5EA4-C702-CBEDAAD63F6C}"/>
              </a:ext>
            </a:extLst>
          </p:cNvPr>
          <p:cNvSpPr txBox="1">
            <a:spLocks/>
          </p:cNvSpPr>
          <p:nvPr/>
        </p:nvSpPr>
        <p:spPr>
          <a:xfrm>
            <a:off x="4038600" y="6357165"/>
            <a:ext cx="4114800" cy="16030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>
            <a:defPPr>
              <a:defRPr lang="el-G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6200">
              <a:spcBef>
                <a:spcPts val="50"/>
              </a:spcBef>
            </a:pPr>
            <a:r>
              <a:rPr lang="el-GR" sz="1000" spc="-10" dirty="0">
                <a:latin typeface="PF Highway Gothic Cond Light" panose="02000406050000020004" pitchFamily="2" charset="0"/>
              </a:rPr>
              <a:t>Ίδρυμα</a:t>
            </a:r>
            <a:r>
              <a:rPr lang="el-GR" sz="1000" spc="-30" dirty="0">
                <a:latin typeface="PF Highway Gothic Cond Light" panose="02000406050000020004" pitchFamily="2" charset="0"/>
              </a:rPr>
              <a:t> </a:t>
            </a:r>
            <a:r>
              <a:rPr lang="el-GR" sz="1000" dirty="0">
                <a:latin typeface="PF Highway Gothic Cond Light" panose="02000406050000020004" pitchFamily="2" charset="0"/>
              </a:rPr>
              <a:t>Νεολαίας</a:t>
            </a:r>
            <a:r>
              <a:rPr lang="el-GR" sz="1000" spc="-30" dirty="0">
                <a:latin typeface="PF Highway Gothic Cond Light" panose="02000406050000020004" pitchFamily="2" charset="0"/>
              </a:rPr>
              <a:t> </a:t>
            </a:r>
            <a:r>
              <a:rPr lang="el-GR" sz="1000" dirty="0">
                <a:latin typeface="PF Highway Gothic Cond Light" panose="02000406050000020004" pitchFamily="2" charset="0"/>
              </a:rPr>
              <a:t>και</a:t>
            </a:r>
            <a:r>
              <a:rPr lang="el-GR" sz="1000" spc="10" dirty="0">
                <a:latin typeface="PF Highway Gothic Cond Light" panose="02000406050000020004" pitchFamily="2" charset="0"/>
              </a:rPr>
              <a:t> </a:t>
            </a:r>
            <a:r>
              <a:rPr lang="el-GR" sz="1000" dirty="0">
                <a:latin typeface="PF Highway Gothic Cond Light" panose="02000406050000020004" pitchFamily="2" charset="0"/>
              </a:rPr>
              <a:t>Δια</a:t>
            </a:r>
            <a:r>
              <a:rPr lang="el-GR" sz="1000" spc="-15" dirty="0">
                <a:latin typeface="PF Highway Gothic Cond Light" panose="02000406050000020004" pitchFamily="2" charset="0"/>
              </a:rPr>
              <a:t> </a:t>
            </a:r>
            <a:r>
              <a:rPr lang="el-GR" sz="1000" dirty="0">
                <a:latin typeface="PF Highway Gothic Cond Light" panose="02000406050000020004" pitchFamily="2" charset="0"/>
              </a:rPr>
              <a:t>Βίου</a:t>
            </a:r>
            <a:r>
              <a:rPr lang="el-GR" sz="1000" spc="-5" dirty="0">
                <a:latin typeface="PF Highway Gothic Cond Light" panose="02000406050000020004" pitchFamily="2" charset="0"/>
              </a:rPr>
              <a:t> </a:t>
            </a:r>
            <a:r>
              <a:rPr lang="el-GR" sz="1000" spc="-10" dirty="0">
                <a:latin typeface="PF Highway Gothic Cond Light" panose="02000406050000020004" pitchFamily="2" charset="0"/>
              </a:rPr>
              <a:t>Μάθησης</a:t>
            </a:r>
          </a:p>
        </p:txBody>
      </p:sp>
    </p:spTree>
    <p:extLst>
      <p:ext uri="{BB962C8B-B14F-4D97-AF65-F5344CB8AC3E}">
        <p14:creationId xmlns:p14="http://schemas.microsoft.com/office/powerpoint/2010/main" val="228685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62</Words>
  <Application>Microsoft Office PowerPoint</Application>
  <PresentationFormat>Ευρεία οθόνη</PresentationFormat>
  <Paragraphs>26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PF Highway Gothic Cond</vt:lpstr>
      <vt:lpstr>PF Highway Gothic Cond Light</vt:lpstr>
      <vt:lpstr>Θέμα του Office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Σπύρος Δημητρίου</dc:creator>
  <cp:lastModifiedBy>Κατερίνα Ανδρέου</cp:lastModifiedBy>
  <cp:revision>71</cp:revision>
  <dcterms:created xsi:type="dcterms:W3CDTF">2024-04-02T09:36:24Z</dcterms:created>
  <dcterms:modified xsi:type="dcterms:W3CDTF">2025-06-04T12:13:21Z</dcterms:modified>
</cp:coreProperties>
</file>