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78" r:id="rId3"/>
  </p:sldMasterIdLst>
  <p:notesMasterIdLst>
    <p:notesMasterId r:id="rId24"/>
  </p:notesMasterIdLst>
  <p:sldIdLst>
    <p:sldId id="280" r:id="rId4"/>
    <p:sldId id="337" r:id="rId5"/>
    <p:sldId id="322" r:id="rId6"/>
    <p:sldId id="334" r:id="rId7"/>
    <p:sldId id="330" r:id="rId8"/>
    <p:sldId id="335" r:id="rId9"/>
    <p:sldId id="336" r:id="rId10"/>
    <p:sldId id="319" r:id="rId11"/>
    <p:sldId id="329" r:id="rId12"/>
    <p:sldId id="338" r:id="rId13"/>
    <p:sldId id="318" r:id="rId14"/>
    <p:sldId id="320" r:id="rId15"/>
    <p:sldId id="310" r:id="rId16"/>
    <p:sldId id="307" r:id="rId17"/>
    <p:sldId id="309" r:id="rId18"/>
    <p:sldId id="312" r:id="rId19"/>
    <p:sldId id="313" r:id="rId20"/>
    <p:sldId id="314" r:id="rId21"/>
    <p:sldId id="315" r:id="rId22"/>
    <p:sldId id="308" r:id="rId23"/>
  </p:sldIdLst>
  <p:sldSz cx="24239538" cy="13716000"/>
  <p:notesSz cx="6858000" cy="9144000"/>
  <p:defaultTextStyle>
    <a:defPPr>
      <a:defRPr lang="el-GR"/>
    </a:defPPr>
    <a:lvl1pPr marL="0" algn="l" defTabSz="1821805" rtl="0" eaLnBrk="1" latinLnBrk="0" hangingPunct="1">
      <a:defRPr sz="3586" kern="1200">
        <a:solidFill>
          <a:schemeClr val="tx1"/>
        </a:solidFill>
        <a:latin typeface="+mn-lt"/>
        <a:ea typeface="+mn-ea"/>
        <a:cs typeface="+mn-cs"/>
      </a:defRPr>
    </a:lvl1pPr>
    <a:lvl2pPr marL="910903" algn="l" defTabSz="1821805" rtl="0" eaLnBrk="1" latinLnBrk="0" hangingPunct="1">
      <a:defRPr sz="3586" kern="1200">
        <a:solidFill>
          <a:schemeClr val="tx1"/>
        </a:solidFill>
        <a:latin typeface="+mn-lt"/>
        <a:ea typeface="+mn-ea"/>
        <a:cs typeface="+mn-cs"/>
      </a:defRPr>
    </a:lvl2pPr>
    <a:lvl3pPr marL="1821805" algn="l" defTabSz="1821805" rtl="0" eaLnBrk="1" latinLnBrk="0" hangingPunct="1">
      <a:defRPr sz="3586" kern="1200">
        <a:solidFill>
          <a:schemeClr val="tx1"/>
        </a:solidFill>
        <a:latin typeface="+mn-lt"/>
        <a:ea typeface="+mn-ea"/>
        <a:cs typeface="+mn-cs"/>
      </a:defRPr>
    </a:lvl3pPr>
    <a:lvl4pPr marL="2732708" algn="l" defTabSz="1821805" rtl="0" eaLnBrk="1" latinLnBrk="0" hangingPunct="1">
      <a:defRPr sz="3586" kern="1200">
        <a:solidFill>
          <a:schemeClr val="tx1"/>
        </a:solidFill>
        <a:latin typeface="+mn-lt"/>
        <a:ea typeface="+mn-ea"/>
        <a:cs typeface="+mn-cs"/>
      </a:defRPr>
    </a:lvl4pPr>
    <a:lvl5pPr marL="3643609" algn="l" defTabSz="1821805" rtl="0" eaLnBrk="1" latinLnBrk="0" hangingPunct="1">
      <a:defRPr sz="3586" kern="1200">
        <a:solidFill>
          <a:schemeClr val="tx1"/>
        </a:solidFill>
        <a:latin typeface="+mn-lt"/>
        <a:ea typeface="+mn-ea"/>
        <a:cs typeface="+mn-cs"/>
      </a:defRPr>
    </a:lvl5pPr>
    <a:lvl6pPr marL="4554513" algn="l" defTabSz="1821805" rtl="0" eaLnBrk="1" latinLnBrk="0" hangingPunct="1">
      <a:defRPr sz="3586" kern="1200">
        <a:solidFill>
          <a:schemeClr val="tx1"/>
        </a:solidFill>
        <a:latin typeface="+mn-lt"/>
        <a:ea typeface="+mn-ea"/>
        <a:cs typeface="+mn-cs"/>
      </a:defRPr>
    </a:lvl6pPr>
    <a:lvl7pPr marL="5465414" algn="l" defTabSz="1821805" rtl="0" eaLnBrk="1" latinLnBrk="0" hangingPunct="1">
      <a:defRPr sz="3586" kern="1200">
        <a:solidFill>
          <a:schemeClr val="tx1"/>
        </a:solidFill>
        <a:latin typeface="+mn-lt"/>
        <a:ea typeface="+mn-ea"/>
        <a:cs typeface="+mn-cs"/>
      </a:defRPr>
    </a:lvl7pPr>
    <a:lvl8pPr marL="6376318" algn="l" defTabSz="1821805" rtl="0" eaLnBrk="1" latinLnBrk="0" hangingPunct="1">
      <a:defRPr sz="3586" kern="1200">
        <a:solidFill>
          <a:schemeClr val="tx1"/>
        </a:solidFill>
        <a:latin typeface="+mn-lt"/>
        <a:ea typeface="+mn-ea"/>
        <a:cs typeface="+mn-cs"/>
      </a:defRPr>
    </a:lvl8pPr>
    <a:lvl9pPr marL="7287221" algn="l" defTabSz="1821805" rtl="0" eaLnBrk="1" latinLnBrk="0" hangingPunct="1">
      <a:defRPr sz="358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Ισμήνη Παπαγιαννοπούλου" initials="ΙΠ" lastIdx="1" clrIdx="0">
    <p:extLst>
      <p:ext uri="{19B8F6BF-5375-455C-9EA6-DF929625EA0E}">
        <p15:presenceInfo xmlns:p15="http://schemas.microsoft.com/office/powerpoint/2012/main" userId="Ισμήνη Παπαγιαννοπούλο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F8C"/>
    <a:srgbClr val="19BEDE"/>
    <a:srgbClr val="79CA4C"/>
    <a:srgbClr val="3399FF"/>
    <a:srgbClr val="2AB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4660"/>
  </p:normalViewPr>
  <p:slideViewPr>
    <p:cSldViewPr snapToGrid="0">
      <p:cViewPr varScale="1">
        <p:scale>
          <a:sx n="58" d="100"/>
          <a:sy n="58" d="100"/>
        </p:scale>
        <p:origin x="756" y="84"/>
      </p:cViewPr>
      <p:guideLst/>
    </p:cSldViewPr>
  </p:slideViewPr>
  <p:notesTextViewPr>
    <p:cViewPr>
      <p:scale>
        <a:sx n="1" d="1"/>
        <a:sy n="1" d="1"/>
      </p:scale>
      <p:origin x="0" y="0"/>
    </p:cViewPr>
  </p:notesTextViewPr>
  <p:notesViewPr>
    <p:cSldViewPr snapToGrid="0">
      <p:cViewPr varScale="1">
        <p:scale>
          <a:sx n="130" d="100"/>
          <a:sy n="130" d="100"/>
        </p:scale>
        <p:origin x="41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5BDC8-5624-B640-A51D-7D100401FBD8}" type="datetimeFigureOut">
              <a:rPr lang="el-GR" smtClean="0"/>
              <a:t>30/4/2025</a:t>
            </a:fld>
            <a:endParaRPr lang="el-GR"/>
          </a:p>
        </p:txBody>
      </p:sp>
      <p:sp>
        <p:nvSpPr>
          <p:cNvPr id="4" name="Θέση εικόνας διαφάνειας 3"/>
          <p:cNvSpPr>
            <a:spLocks noGrp="1" noRot="1" noChangeAspect="1"/>
          </p:cNvSpPr>
          <p:nvPr>
            <p:ph type="sldImg" idx="2"/>
          </p:nvPr>
        </p:nvSpPr>
        <p:spPr>
          <a:xfrm>
            <a:off x="701675" y="1143000"/>
            <a:ext cx="545465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30455-3940-E94B-B680-5585781AEA90}" type="slidenum">
              <a:rPr lang="el-GR" smtClean="0"/>
              <a:t>‹#›</a:t>
            </a:fld>
            <a:endParaRPr lang="el-GR"/>
          </a:p>
        </p:txBody>
      </p:sp>
    </p:spTree>
    <p:extLst>
      <p:ext uri="{BB962C8B-B14F-4D97-AF65-F5344CB8AC3E}">
        <p14:creationId xmlns:p14="http://schemas.microsoft.com/office/powerpoint/2010/main" val="28914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30/4/2025</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38F63-D0B7-F242-B11E-217E108FB75D}"/>
              </a:ext>
            </a:extLst>
          </p:cNvPr>
          <p:cNvSpPr>
            <a:spLocks noGrp="1"/>
          </p:cNvSpPr>
          <p:nvPr>
            <p:ph type="title"/>
          </p:nvPr>
        </p:nvSpPr>
        <p:spPr>
          <a:xfrm>
            <a:off x="1666468"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28739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1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F22B7-AABD-BD40-B43B-EEBB5BFCBA5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C8B233-910C-2646-8277-96769BD5BA64}"/>
              </a:ext>
            </a:extLst>
          </p:cNvPr>
          <p:cNvSpPr>
            <a:spLocks noGrp="1"/>
          </p:cNvSpPr>
          <p:nvPr>
            <p:ph idx="1"/>
          </p:nvPr>
        </p:nvSpPr>
        <p:spPr>
          <a:xfrm>
            <a:off x="10304961" y="1974851"/>
            <a:ext cx="12271266" cy="9747250"/>
          </a:xfrm>
          <a:prstGeom prst="rect">
            <a:avLst/>
          </a:prstGeom>
        </p:spPr>
        <p:txBody>
          <a:bodyPr/>
          <a:lstStyle>
            <a:lvl1pPr>
              <a:defRPr sz="6362"/>
            </a:lvl1pPr>
            <a:lvl2pPr>
              <a:defRPr sz="5567"/>
            </a:lvl2pPr>
            <a:lvl3pPr>
              <a:defRPr sz="4772"/>
            </a:lvl3pPr>
            <a:lvl4pPr>
              <a:defRPr sz="3976"/>
            </a:lvl4pPr>
            <a:lvl5pPr>
              <a:defRPr sz="3976"/>
            </a:lvl5pPr>
            <a:lvl6pPr>
              <a:defRPr sz="3976"/>
            </a:lvl6pPr>
            <a:lvl7pPr>
              <a:defRPr sz="3976"/>
            </a:lvl7pPr>
            <a:lvl8pPr>
              <a:defRPr sz="3976"/>
            </a:lvl8pPr>
            <a:lvl9pPr>
              <a:defRPr sz="3976"/>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DF32913-5D8F-C44E-A202-534B792B71CA}"/>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310046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C7F9E-7A02-504C-B2E7-61A1BCAFCC9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CDD2421-F46C-FA45-B1C4-EAD6356D3610}"/>
              </a:ext>
            </a:extLst>
          </p:cNvPr>
          <p:cNvSpPr>
            <a:spLocks noGrp="1"/>
          </p:cNvSpPr>
          <p:nvPr>
            <p:ph type="pic" idx="1"/>
          </p:nvPr>
        </p:nvSpPr>
        <p:spPr>
          <a:xfrm>
            <a:off x="10304961" y="1974851"/>
            <a:ext cx="12271266" cy="9747250"/>
          </a:xfrm>
          <a:prstGeom prst="rect">
            <a:avLst/>
          </a:prstGeom>
        </p:spPr>
        <p:txBody>
          <a:bodyPr/>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endParaRPr lang="el-GR"/>
          </a:p>
        </p:txBody>
      </p:sp>
      <p:sp>
        <p:nvSpPr>
          <p:cNvPr id="4" name="Θέση κειμένου 3">
            <a:extLst>
              <a:ext uri="{FF2B5EF4-FFF2-40B4-BE49-F238E27FC236}">
                <a16:creationId xmlns:a16="http://schemas.microsoft.com/office/drawing/2014/main" id="{F52F8B60-2ACD-3748-A864-81E74B6B106C}"/>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146522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9B0FE-285C-9746-8B26-D1DC405709EF}"/>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4636B7C-90F9-B342-9F16-FECFE820BA7C}"/>
              </a:ext>
            </a:extLst>
          </p:cNvPr>
          <p:cNvSpPr>
            <a:spLocks noGrp="1"/>
          </p:cNvSpPr>
          <p:nvPr>
            <p:ph type="body" orient="vert" idx="1"/>
          </p:nvPr>
        </p:nvSpPr>
        <p:spPr>
          <a:xfrm>
            <a:off x="1666468" y="3651250"/>
            <a:ext cx="20906602" cy="8702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4615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79AD7DA-E083-B342-81C9-AA3FCC7F29F7}"/>
              </a:ext>
            </a:extLst>
          </p:cNvPr>
          <p:cNvSpPr>
            <a:spLocks noGrp="1"/>
          </p:cNvSpPr>
          <p:nvPr>
            <p:ph type="title" orient="vert"/>
          </p:nvPr>
        </p:nvSpPr>
        <p:spPr>
          <a:xfrm>
            <a:off x="17346420" y="730250"/>
            <a:ext cx="5226650" cy="11623676"/>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DAF0CC-4FF9-0440-8739-1E98345FA6BC}"/>
              </a:ext>
            </a:extLst>
          </p:cNvPr>
          <p:cNvSpPr>
            <a:spLocks noGrp="1"/>
          </p:cNvSpPr>
          <p:nvPr>
            <p:ph type="body" orient="vert" idx="1"/>
          </p:nvPr>
        </p:nvSpPr>
        <p:spPr>
          <a:xfrm>
            <a:off x="1666468" y="730250"/>
            <a:ext cx="15376957" cy="11623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21501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30/4/2025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86257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53843" y="3419477"/>
            <a:ext cx="20906602" cy="5705474"/>
          </a:xfrm>
        </p:spPr>
        <p:txBody>
          <a:bodyPr anchor="b"/>
          <a:lstStyle>
            <a:lvl1pPr>
              <a:defRPr sz="1192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53843" y="9178927"/>
            <a:ext cx="20906602" cy="3000374"/>
          </a:xfr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3312B16-8557-4743-8EE6-3DDFEC79069C}" type="datetimeFigureOut">
              <a:rPr lang="el-GR" smtClean="0"/>
              <a:t>30/4/2025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05199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666468"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2271266"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3312B16-8557-4743-8EE6-3DDFEC79069C}" type="datetimeFigureOut">
              <a:rPr lang="el-GR" smtClean="0"/>
              <a:t>30/4/2025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48654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669625" y="730251"/>
            <a:ext cx="20906602" cy="2651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9626" y="3362326"/>
            <a:ext cx="10254460"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Content Placeholder 3"/>
          <p:cNvSpPr>
            <a:spLocks noGrp="1"/>
          </p:cNvSpPr>
          <p:nvPr>
            <p:ph sz="half" idx="2"/>
          </p:nvPr>
        </p:nvSpPr>
        <p:spPr>
          <a:xfrm>
            <a:off x="1669626" y="5010150"/>
            <a:ext cx="10254460"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2271266" y="3362326"/>
            <a:ext cx="10304961"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Content Placeholder 5"/>
          <p:cNvSpPr>
            <a:spLocks noGrp="1"/>
          </p:cNvSpPr>
          <p:nvPr>
            <p:ph sz="quarter" idx="4"/>
          </p:nvPr>
        </p:nvSpPr>
        <p:spPr>
          <a:xfrm>
            <a:off x="12271266" y="5010150"/>
            <a:ext cx="10304961"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3312B16-8557-4743-8EE6-3DDFEC79069C}" type="datetimeFigureOut">
              <a:rPr lang="el-GR" smtClean="0"/>
              <a:t>30/4/2025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6400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7A8E5444-4922-EAFD-BA12-BEAFFDFE3351}"/>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D5BFE4CC-0242-11C8-EA76-4A871118E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spTree>
    <p:extLst>
      <p:ext uri="{BB962C8B-B14F-4D97-AF65-F5344CB8AC3E}">
        <p14:creationId xmlns:p14="http://schemas.microsoft.com/office/powerpoint/2010/main" val="250374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3312B16-8557-4743-8EE6-3DDFEC79069C}" type="datetimeFigureOut">
              <a:rPr lang="el-GR" smtClean="0"/>
              <a:t>30/4/2025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1322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s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12B16-8557-4743-8EE6-3DDFEC79069C}" type="datetimeFigureOut">
              <a:rPr lang="el-GR" smtClean="0"/>
              <a:t>30/4/2025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75965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of">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30/4/2025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54"/>
            <a:ext cx="24239538" cy="13658745"/>
          </a:xfrm>
          <a:prstGeom prst="rect">
            <a:avLst/>
          </a:prstGeom>
        </p:spPr>
      </p:pic>
      <p:pic>
        <p:nvPicPr>
          <p:cNvPr id="10" name="Εικόνα 9"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08B51141-27C6-DEB4-8F59-B4599F839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4585" y="774311"/>
            <a:ext cx="6057117" cy="1353674"/>
          </a:xfrm>
          <a:prstGeom prst="rect">
            <a:avLst/>
          </a:prstGeom>
        </p:spPr>
      </p:pic>
    </p:spTree>
    <p:extLst>
      <p:ext uri="{BB962C8B-B14F-4D97-AF65-F5344CB8AC3E}">
        <p14:creationId xmlns:p14="http://schemas.microsoft.com/office/powerpoint/2010/main" val="333604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isth">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30/4/2025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30"/>
            <a:ext cx="24239538" cy="13675370"/>
          </a:xfrm>
          <a:prstGeom prst="rect">
            <a:avLst/>
          </a:prstGeom>
        </p:spPr>
      </p:pic>
      <p:pic>
        <p:nvPicPr>
          <p:cNvPr id="8" name="Εικόνα 7"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710987BD-AF7D-A6BE-6D5B-397E990C41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145" y="3200400"/>
            <a:ext cx="5996015" cy="1340019"/>
          </a:xfrm>
          <a:prstGeom prst="rect">
            <a:avLst/>
          </a:prstGeom>
        </p:spPr>
      </p:pic>
    </p:spTree>
    <p:extLst>
      <p:ext uri="{BB962C8B-B14F-4D97-AF65-F5344CB8AC3E}">
        <p14:creationId xmlns:p14="http://schemas.microsoft.com/office/powerpoint/2010/main" val="14764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D8487-9D61-484B-BB8C-E42E61A4CB13}"/>
              </a:ext>
            </a:extLst>
          </p:cNvPr>
          <p:cNvSpPr>
            <a:spLocks noGrp="1"/>
          </p:cNvSpPr>
          <p:nvPr>
            <p:ph type="ctrTitle"/>
          </p:nvPr>
        </p:nvSpPr>
        <p:spPr>
          <a:xfrm>
            <a:off x="3029942" y="2244726"/>
            <a:ext cx="18179654" cy="4775200"/>
          </a:xfrm>
          <a:prstGeom prst="rect">
            <a:avLst/>
          </a:prstGeom>
        </p:spPr>
        <p:txBody>
          <a:bodyPr anchor="b">
            <a:normAutofit/>
          </a:bodyPr>
          <a:lstStyle>
            <a:lvl1pPr algn="ctr" defTabSz="1817964" rtl="0" eaLnBrk="1" latinLnBrk="0" hangingPunct="1">
              <a:lnSpc>
                <a:spcPct val="90000"/>
              </a:lnSpc>
              <a:spcBef>
                <a:spcPct val="0"/>
              </a:spcBef>
              <a:buNone/>
              <a:defRPr lang="el-GR" sz="8800" kern="1200" dirty="0">
                <a:solidFill>
                  <a:srgbClr val="19BEDE"/>
                </a:solidFill>
                <a:latin typeface="Trebuchet MS" panose="020B0603020202020204" pitchFamily="34" charset="0"/>
                <a:ea typeface="+mj-ea"/>
                <a:cs typeface="+mj-cs"/>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E864BF2-6C89-2246-AFF5-EF3976E4FEAF}"/>
              </a:ext>
            </a:extLst>
          </p:cNvPr>
          <p:cNvSpPr>
            <a:spLocks noGrp="1"/>
          </p:cNvSpPr>
          <p:nvPr>
            <p:ph type="subTitle" idx="1"/>
          </p:nvPr>
        </p:nvSpPr>
        <p:spPr>
          <a:xfrm>
            <a:off x="3029942" y="7204076"/>
            <a:ext cx="18179654" cy="3311524"/>
          </a:xfrm>
          <a:prstGeom prst="rect">
            <a:avLst/>
          </a:prstGeom>
        </p:spPr>
        <p:txBody>
          <a:bodyPr/>
          <a:lstStyle>
            <a:lvl1pPr marL="0" indent="0" algn="ctr">
              <a:buNone/>
              <a:defRPr sz="4772">
                <a:solidFill>
                  <a:srgbClr val="0D4F8C"/>
                </a:solidFill>
                <a:latin typeface="Trebuchet MS" panose="020B0603020202020204" pitchFamily="34" charset="0"/>
              </a:defRPr>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dirty="0"/>
              <a:t>Κάντε κλικ για να επεξεργαστείτε τον υπότιτλο του υποδείγματος</a:t>
            </a:r>
          </a:p>
        </p:txBody>
      </p:sp>
    </p:spTree>
    <p:extLst>
      <p:ext uri="{BB962C8B-B14F-4D97-AF65-F5344CB8AC3E}">
        <p14:creationId xmlns:p14="http://schemas.microsoft.com/office/powerpoint/2010/main" val="391541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B91A0-D815-7746-ACA8-0558A82CD9C3}"/>
              </a:ext>
            </a:extLst>
          </p:cNvPr>
          <p:cNvSpPr>
            <a:spLocks noGrp="1"/>
          </p:cNvSpPr>
          <p:nvPr>
            <p:ph type="title"/>
          </p:nvPr>
        </p:nvSpPr>
        <p:spPr>
          <a:xfrm>
            <a:off x="1666468" y="730251"/>
            <a:ext cx="20906602" cy="1131800"/>
          </a:xfrm>
          <a:prstGeom prst="rect">
            <a:avLst/>
          </a:prstGeom>
        </p:spPr>
        <p:txBody>
          <a:bodyPr>
            <a:normAutofit/>
          </a:bodyPr>
          <a:lstStyle>
            <a:lvl1pPr>
              <a:defRPr sz="6000">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8BDAA8-7888-ED4B-B89C-9CBA272AA0C4}"/>
              </a:ext>
            </a:extLst>
          </p:cNvPr>
          <p:cNvSpPr>
            <a:spLocks noGrp="1"/>
          </p:cNvSpPr>
          <p:nvPr>
            <p:ph idx="1"/>
          </p:nvPr>
        </p:nvSpPr>
        <p:spPr>
          <a:xfrm>
            <a:off x="1666468" y="2576945"/>
            <a:ext cx="20906602" cy="9776981"/>
          </a:xfrm>
          <a:prstGeom prst="rect">
            <a:avLst/>
          </a:prstGeom>
        </p:spPr>
        <p:txBody>
          <a:bodyPr/>
          <a:lstStyle>
            <a:lvl1pPr>
              <a:defRPr sz="4800">
                <a:solidFill>
                  <a:srgbClr val="0D4F8C"/>
                </a:solidFill>
                <a:latin typeface="Trebuchet MS" panose="020B0603020202020204" pitchFamily="34" charset="0"/>
              </a:defRPr>
            </a:lvl1pPr>
            <a:lvl2pPr>
              <a:defRPr sz="4400">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50255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CA66A-1971-3745-A403-92564599CACE}"/>
              </a:ext>
            </a:extLst>
          </p:cNvPr>
          <p:cNvSpPr>
            <a:spLocks noGrp="1"/>
          </p:cNvSpPr>
          <p:nvPr>
            <p:ph type="title"/>
          </p:nvPr>
        </p:nvSpPr>
        <p:spPr>
          <a:xfrm>
            <a:off x="1653843" y="3419477"/>
            <a:ext cx="20906602" cy="5705474"/>
          </a:xfrm>
          <a:prstGeom prst="rect">
            <a:avLst/>
          </a:prstGeom>
        </p:spPr>
        <p:txBody>
          <a:bodyPr anchor="b"/>
          <a:lstStyle>
            <a:lvl1pPr>
              <a:defRPr sz="11929">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AED08D-2086-DB4B-A44B-CEEB3287E225}"/>
              </a:ext>
            </a:extLst>
          </p:cNvPr>
          <p:cNvSpPr>
            <a:spLocks noGrp="1"/>
          </p:cNvSpPr>
          <p:nvPr>
            <p:ph type="body" idx="1"/>
          </p:nvPr>
        </p:nvSpPr>
        <p:spPr>
          <a:xfrm>
            <a:off x="1653843" y="9178927"/>
            <a:ext cx="20906602" cy="3000374"/>
          </a:xfrm>
          <a:prstGeom prst="rect">
            <a:avLst/>
          </a:prstGeom>
        </p:spPr>
        <p:txBody>
          <a:bodyPr/>
          <a:lstStyle>
            <a:lvl1pPr marL="0" indent="0">
              <a:buNone/>
              <a:defRPr sz="4772">
                <a:solidFill>
                  <a:schemeClr val="tx1">
                    <a:tint val="75000"/>
                  </a:schemeClr>
                </a:solidFill>
                <a:latin typeface="Trebuchet MS" panose="020B0603020202020204" pitchFamily="34" charset="0"/>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dirty="0"/>
              <a:t>Στυλ κειμένου υποδείγματος</a:t>
            </a:r>
          </a:p>
        </p:txBody>
      </p:sp>
    </p:spTree>
    <p:extLst>
      <p:ext uri="{BB962C8B-B14F-4D97-AF65-F5344CB8AC3E}">
        <p14:creationId xmlns:p14="http://schemas.microsoft.com/office/powerpoint/2010/main" val="418078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33454B-536C-8547-B386-167DF34C5FDD}"/>
              </a:ext>
            </a:extLst>
          </p:cNvPr>
          <p:cNvSpPr>
            <a:spLocks noGrp="1"/>
          </p:cNvSpPr>
          <p:nvPr>
            <p:ph type="title"/>
          </p:nvPr>
        </p:nvSpPr>
        <p:spPr>
          <a:xfrm>
            <a:off x="1666468"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D16F91-E89B-AF44-A663-D2508142488F}"/>
              </a:ext>
            </a:extLst>
          </p:cNvPr>
          <p:cNvSpPr>
            <a:spLocks noGrp="1"/>
          </p:cNvSpPr>
          <p:nvPr>
            <p:ph sz="half" idx="1"/>
          </p:nvPr>
        </p:nvSpPr>
        <p:spPr>
          <a:xfrm>
            <a:off x="1666468" y="3651250"/>
            <a:ext cx="10301804" cy="8702676"/>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περιεχομένου 3">
            <a:extLst>
              <a:ext uri="{FF2B5EF4-FFF2-40B4-BE49-F238E27FC236}">
                <a16:creationId xmlns:a16="http://schemas.microsoft.com/office/drawing/2014/main" id="{0C2A62E8-7553-2A4C-B342-EFA0CF161C24}"/>
              </a:ext>
            </a:extLst>
          </p:cNvPr>
          <p:cNvSpPr>
            <a:spLocks noGrp="1"/>
          </p:cNvSpPr>
          <p:nvPr>
            <p:ph sz="half" idx="2"/>
          </p:nvPr>
        </p:nvSpPr>
        <p:spPr>
          <a:xfrm>
            <a:off x="12271266" y="3651250"/>
            <a:ext cx="10301804" cy="8702676"/>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325686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3C192-E8D6-C541-99B1-5FC986B72C73}"/>
              </a:ext>
            </a:extLst>
          </p:cNvPr>
          <p:cNvSpPr>
            <a:spLocks noGrp="1"/>
          </p:cNvSpPr>
          <p:nvPr>
            <p:ph type="title"/>
          </p:nvPr>
        </p:nvSpPr>
        <p:spPr>
          <a:xfrm>
            <a:off x="1669625"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2D709-00C7-6849-82F6-B71C2F281DBA}"/>
              </a:ext>
            </a:extLst>
          </p:cNvPr>
          <p:cNvSpPr>
            <a:spLocks noGrp="1"/>
          </p:cNvSpPr>
          <p:nvPr>
            <p:ph type="body" idx="1"/>
          </p:nvPr>
        </p:nvSpPr>
        <p:spPr>
          <a:xfrm>
            <a:off x="1669626" y="3362326"/>
            <a:ext cx="10254460" cy="1647824"/>
          </a:xfrm>
          <a:prstGeom prst="rect">
            <a:avLst/>
          </a:prstGeom>
        </p:spPr>
        <p:txBody>
          <a:bodyPr anchor="b"/>
          <a:lstStyle>
            <a:lvl1pPr marL="0" indent="0">
              <a:buNone/>
              <a:defRPr sz="4772" b="1">
                <a:solidFill>
                  <a:srgbClr val="0D4F8C"/>
                </a:solidFill>
                <a:latin typeface="Trebuchet MS" panose="020B0603020202020204" pitchFamily="34" charset="0"/>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4" name="Θέση περιεχομένου 3">
            <a:extLst>
              <a:ext uri="{FF2B5EF4-FFF2-40B4-BE49-F238E27FC236}">
                <a16:creationId xmlns:a16="http://schemas.microsoft.com/office/drawing/2014/main" id="{E7DFD192-A261-B246-8F4F-44230F988EA9}"/>
              </a:ext>
            </a:extLst>
          </p:cNvPr>
          <p:cNvSpPr>
            <a:spLocks noGrp="1"/>
          </p:cNvSpPr>
          <p:nvPr>
            <p:ph sz="half" idx="2"/>
          </p:nvPr>
        </p:nvSpPr>
        <p:spPr>
          <a:xfrm>
            <a:off x="1669626" y="5010150"/>
            <a:ext cx="10254460" cy="7369176"/>
          </a:xfrm>
          <a:prstGeom prst="rect">
            <a:avLst/>
          </a:prstGeom>
        </p:spPr>
        <p:txBody>
          <a:bodyPr/>
          <a:lstStyle>
            <a:lvl1pPr>
              <a:defRPr>
                <a:solidFill>
                  <a:srgbClr val="0D4F8C"/>
                </a:solidFill>
                <a:latin typeface="Trebuchet MS" panose="020B0603020202020204" pitchFamily="34" charset="0"/>
              </a:defRPr>
            </a:lvl1pPr>
            <a:lvl2pPr>
              <a:defRPr>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5" name="Θέση κειμένου 4">
            <a:extLst>
              <a:ext uri="{FF2B5EF4-FFF2-40B4-BE49-F238E27FC236}">
                <a16:creationId xmlns:a16="http://schemas.microsoft.com/office/drawing/2014/main" id="{B53B8C0F-27A1-9641-9516-D33AEA8CE451}"/>
              </a:ext>
            </a:extLst>
          </p:cNvPr>
          <p:cNvSpPr>
            <a:spLocks noGrp="1"/>
          </p:cNvSpPr>
          <p:nvPr>
            <p:ph type="body" sz="quarter" idx="3"/>
          </p:nvPr>
        </p:nvSpPr>
        <p:spPr>
          <a:xfrm>
            <a:off x="12271266" y="3362326"/>
            <a:ext cx="10304961" cy="1647824"/>
          </a:xfrm>
          <a:prstGeom prst="rect">
            <a:avLst/>
          </a:prstGeom>
        </p:spPr>
        <p:txBody>
          <a:bodyPr anchor="b"/>
          <a:lstStyle>
            <a:lvl1pPr marL="0" indent="0">
              <a:buNone/>
              <a:defRPr sz="4772" b="1">
                <a:solidFill>
                  <a:srgbClr val="0D4F8C"/>
                </a:solidFill>
                <a:latin typeface="Trebuchet MS" panose="020B0603020202020204" pitchFamily="34" charset="0"/>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6" name="Θέση περιεχομένου 5">
            <a:extLst>
              <a:ext uri="{FF2B5EF4-FFF2-40B4-BE49-F238E27FC236}">
                <a16:creationId xmlns:a16="http://schemas.microsoft.com/office/drawing/2014/main" id="{780BAD56-F9FA-1C47-B89A-73E69F5C3BE6}"/>
              </a:ext>
            </a:extLst>
          </p:cNvPr>
          <p:cNvSpPr>
            <a:spLocks noGrp="1"/>
          </p:cNvSpPr>
          <p:nvPr>
            <p:ph sz="quarter" idx="4"/>
          </p:nvPr>
        </p:nvSpPr>
        <p:spPr>
          <a:xfrm>
            <a:off x="12271266" y="5010150"/>
            <a:ext cx="10304961" cy="7369176"/>
          </a:xfrm>
          <a:prstGeom prst="rect">
            <a:avLst/>
          </a:prstGeom>
        </p:spPr>
        <p:txBody>
          <a:bodyPr/>
          <a:lstStyle>
            <a:lvl1pPr>
              <a:defRPr>
                <a:solidFill>
                  <a:srgbClr val="0D4F8C"/>
                </a:solidFill>
                <a:latin typeface="Trebuchet MS" panose="020B0603020202020204" pitchFamily="34" charset="0"/>
              </a:defRPr>
            </a:lvl1pPr>
            <a:lvl2pPr>
              <a:defRPr>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2022833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4.jpe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1666468" y="12712703"/>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FA18AEA9-71C6-468C-BEB2-7FB1CAECB70F}" type="datetimeFigureOut">
              <a:rPr lang="el-GR" smtClean="0"/>
              <a:t>30/4/2025</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8029347" y="12712703"/>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17119174" y="12712703"/>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817964" rtl="0" eaLnBrk="1" latinLnBrk="0" hangingPunct="1">
        <a:lnSpc>
          <a:spcPct val="90000"/>
        </a:lnSpc>
        <a:spcBef>
          <a:spcPct val="0"/>
        </a:spcBef>
        <a:buNone/>
        <a:defRPr sz="7158" kern="1200">
          <a:solidFill>
            <a:srgbClr val="19BEDE"/>
          </a:solidFill>
          <a:latin typeface="Trebuchet MS" panose="020B0603020202020204" pitchFamily="34" charset="0"/>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476B8E4-27FB-B4E2-8FCB-08D14D204737}"/>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683660FE-CD0A-89BD-6FAF-25A7B1818A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1817964"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6468" y="730251"/>
            <a:ext cx="20906602" cy="2651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6468" y="3651250"/>
            <a:ext cx="20906602" cy="870267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666468" y="12712701"/>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33312B16-8557-4743-8EE6-3DDFEC79069C}" type="datetimeFigureOut">
              <a:rPr lang="el-GR" smtClean="0"/>
              <a:t>30/4/2025</a:t>
            </a:fld>
            <a:endParaRPr lang="el-GR"/>
          </a:p>
        </p:txBody>
      </p:sp>
      <p:sp>
        <p:nvSpPr>
          <p:cNvPr id="5" name="Footer Placeholder 4"/>
          <p:cNvSpPr>
            <a:spLocks noGrp="1"/>
          </p:cNvSpPr>
          <p:nvPr>
            <p:ph type="ftr" sz="quarter" idx="3"/>
          </p:nvPr>
        </p:nvSpPr>
        <p:spPr>
          <a:xfrm>
            <a:off x="8029347" y="12712701"/>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7119174" y="12712701"/>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C6DD6E9A-F6BC-4101-9D32-73E53CB7934B}" type="slidenum">
              <a:rPr lang="el-GR" smtClean="0"/>
              <a:pPr/>
              <a:t>‹#›</a:t>
            </a:fld>
            <a:endParaRPr lang="el-GR" dirty="0"/>
          </a:p>
        </p:txBody>
      </p:sp>
      <p:pic>
        <p:nvPicPr>
          <p:cNvPr id="7" name="Εικόνα 6">
            <a:extLst>
              <a:ext uri="{FF2B5EF4-FFF2-40B4-BE49-F238E27FC236}">
                <a16:creationId xmlns:a16="http://schemas.microsoft.com/office/drawing/2014/main" id="{08BCA747-5152-A44B-9CEA-DF5112260DA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26" y="0"/>
            <a:ext cx="24234490" cy="13716000"/>
          </a:xfrm>
          <a:prstGeom prst="rect">
            <a:avLst/>
          </a:prstGeom>
        </p:spPr>
      </p:pic>
      <p:pic>
        <p:nvPicPr>
          <p:cNvPr id="8" name="Εικόνα 7">
            <a:extLst>
              <a:ext uri="{FF2B5EF4-FFF2-40B4-BE49-F238E27FC236}">
                <a16:creationId xmlns:a16="http://schemas.microsoft.com/office/drawing/2014/main" id="{E5CF02F1-D563-934F-9869-0A4A0DEF96C2}"/>
              </a:ext>
            </a:extLst>
          </p:cNvPr>
          <p:cNvPicPr>
            <a:picLocks noChangeAspect="1"/>
          </p:cNvPicPr>
          <p:nvPr userDrawn="1"/>
        </p:nvPicPr>
        <p:blipFill>
          <a:blip r:embed="rId22"/>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300421988"/>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1818010"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503" indent="-454503" algn="l" defTabSz="1818010"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508" indent="-454503" algn="l" defTabSz="1818010"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513" indent="-454503" algn="l" defTabSz="1818010"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51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52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52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53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53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54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n-US"/>
      </a:defPPr>
      <a:lvl1pPr marL="0" algn="l" defTabSz="1818010" rtl="0" eaLnBrk="1" latinLnBrk="0" hangingPunct="1">
        <a:defRPr sz="3579" kern="1200">
          <a:solidFill>
            <a:schemeClr val="tx1"/>
          </a:solidFill>
          <a:latin typeface="+mn-lt"/>
          <a:ea typeface="+mn-ea"/>
          <a:cs typeface="+mn-cs"/>
        </a:defRPr>
      </a:lvl1pPr>
      <a:lvl2pPr marL="909005" algn="l" defTabSz="1818010" rtl="0" eaLnBrk="1" latinLnBrk="0" hangingPunct="1">
        <a:defRPr sz="3579" kern="1200">
          <a:solidFill>
            <a:schemeClr val="tx1"/>
          </a:solidFill>
          <a:latin typeface="+mn-lt"/>
          <a:ea typeface="+mn-ea"/>
          <a:cs typeface="+mn-cs"/>
        </a:defRPr>
      </a:lvl2pPr>
      <a:lvl3pPr marL="1818010" algn="l" defTabSz="1818010" rtl="0" eaLnBrk="1" latinLnBrk="0" hangingPunct="1">
        <a:defRPr sz="3579" kern="1200">
          <a:solidFill>
            <a:schemeClr val="tx1"/>
          </a:solidFill>
          <a:latin typeface="+mn-lt"/>
          <a:ea typeface="+mn-ea"/>
          <a:cs typeface="+mn-cs"/>
        </a:defRPr>
      </a:lvl3pPr>
      <a:lvl4pPr marL="2727015" algn="l" defTabSz="1818010" rtl="0" eaLnBrk="1" latinLnBrk="0" hangingPunct="1">
        <a:defRPr sz="3579" kern="1200">
          <a:solidFill>
            <a:schemeClr val="tx1"/>
          </a:solidFill>
          <a:latin typeface="+mn-lt"/>
          <a:ea typeface="+mn-ea"/>
          <a:cs typeface="+mn-cs"/>
        </a:defRPr>
      </a:lvl4pPr>
      <a:lvl5pPr marL="3636020" algn="l" defTabSz="1818010" rtl="0" eaLnBrk="1" latinLnBrk="0" hangingPunct="1">
        <a:defRPr sz="3579" kern="1200">
          <a:solidFill>
            <a:schemeClr val="tx1"/>
          </a:solidFill>
          <a:latin typeface="+mn-lt"/>
          <a:ea typeface="+mn-ea"/>
          <a:cs typeface="+mn-cs"/>
        </a:defRPr>
      </a:lvl5pPr>
      <a:lvl6pPr marL="4545025" algn="l" defTabSz="1818010" rtl="0" eaLnBrk="1" latinLnBrk="0" hangingPunct="1">
        <a:defRPr sz="3579" kern="1200">
          <a:solidFill>
            <a:schemeClr val="tx1"/>
          </a:solidFill>
          <a:latin typeface="+mn-lt"/>
          <a:ea typeface="+mn-ea"/>
          <a:cs typeface="+mn-cs"/>
        </a:defRPr>
      </a:lvl6pPr>
      <a:lvl7pPr marL="5454030" algn="l" defTabSz="1818010" rtl="0" eaLnBrk="1" latinLnBrk="0" hangingPunct="1">
        <a:defRPr sz="3579" kern="1200">
          <a:solidFill>
            <a:schemeClr val="tx1"/>
          </a:solidFill>
          <a:latin typeface="+mn-lt"/>
          <a:ea typeface="+mn-ea"/>
          <a:cs typeface="+mn-cs"/>
        </a:defRPr>
      </a:lvl7pPr>
      <a:lvl8pPr marL="6363035" algn="l" defTabSz="1818010" rtl="0" eaLnBrk="1" latinLnBrk="0" hangingPunct="1">
        <a:defRPr sz="3579" kern="1200">
          <a:solidFill>
            <a:schemeClr val="tx1"/>
          </a:solidFill>
          <a:latin typeface="+mn-lt"/>
          <a:ea typeface="+mn-ea"/>
          <a:cs typeface="+mn-cs"/>
        </a:defRPr>
      </a:lvl8pPr>
      <a:lvl9pPr marL="7272040" algn="l" defTabSz="1818010" rtl="0" eaLnBrk="1" latinLnBrk="0" hangingPunct="1">
        <a:defRPr sz="3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____________Microsoft_Word.docx"/><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811" y="3931600"/>
            <a:ext cx="2899301" cy="2551463"/>
          </a:xfrm>
          <a:prstGeom prst="rect">
            <a:avLst/>
          </a:prstGeom>
        </p:spPr>
      </p:pic>
      <p:grpSp>
        <p:nvGrpSpPr>
          <p:cNvPr id="16" name="Group 15"/>
          <p:cNvGrpSpPr/>
          <p:nvPr/>
        </p:nvGrpSpPr>
        <p:grpSpPr>
          <a:xfrm>
            <a:off x="6292762" y="4982033"/>
            <a:ext cx="12742638" cy="1496892"/>
            <a:chOff x="2209800" y="1981200"/>
            <a:chExt cx="4876800" cy="1371600"/>
          </a:xfrm>
        </p:grpSpPr>
        <p:sp>
          <p:nvSpPr>
            <p:cNvPr id="17" name="Rectangle 11"/>
            <p:cNvSpPr/>
            <p:nvPr/>
          </p:nvSpPr>
          <p:spPr>
            <a:xfrm>
              <a:off x="2209800" y="1981200"/>
              <a:ext cx="4876800" cy="137160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18" name="Rectangle 12"/>
            <p:cNvSpPr/>
            <p:nvPr/>
          </p:nvSpPr>
          <p:spPr>
            <a:xfrm>
              <a:off x="22098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19" name="Rectangle 13"/>
            <p:cNvSpPr/>
            <p:nvPr/>
          </p:nvSpPr>
          <p:spPr>
            <a:xfrm>
              <a:off x="69342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grpSp>
      <p:sp>
        <p:nvSpPr>
          <p:cNvPr id="20" name="Rectangle 14"/>
          <p:cNvSpPr/>
          <p:nvPr/>
        </p:nvSpPr>
        <p:spPr>
          <a:xfrm>
            <a:off x="7402497" y="7705818"/>
            <a:ext cx="10105924" cy="200464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rgbClr val="0070C0"/>
                </a:solidFill>
                <a:latin typeface="BebasNEUE" pitchFamily="34" charset="0"/>
              </a:rPr>
              <a:t>ΔΙΕΥΘΥΝΣΗ ΣΥΓΧΡΗΜΑΤΟΔΟΤΟΥΜΕΝΩΝ ΚΑΙ ΑΝΑΠΤΥΞΙΑΚΩΝ ΠΡΟΓΡΑΜΜΑΤΩΝ </a:t>
            </a:r>
            <a:endParaRPr lang="en-JM" sz="3200" dirty="0">
              <a:solidFill>
                <a:srgbClr val="0070C0"/>
              </a:solidFill>
              <a:latin typeface="BebasNEUE" pitchFamily="34" charset="0"/>
            </a:endParaRPr>
          </a:p>
        </p:txBody>
      </p:sp>
      <p:sp>
        <p:nvSpPr>
          <p:cNvPr id="21" name="Rectangle 33"/>
          <p:cNvSpPr/>
          <p:nvPr/>
        </p:nvSpPr>
        <p:spPr>
          <a:xfrm>
            <a:off x="8247903" y="12248788"/>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24" name="Title 1"/>
          <p:cNvSpPr txBox="1">
            <a:spLocks/>
          </p:cNvSpPr>
          <p:nvPr/>
        </p:nvSpPr>
        <p:spPr>
          <a:xfrm>
            <a:off x="7244180" y="5187871"/>
            <a:ext cx="10565838" cy="1261915"/>
          </a:xfrm>
          <a:prstGeom prst="rect">
            <a:avLst/>
          </a:prstGeom>
        </p:spPr>
        <p:txBody>
          <a:bodyPr vert="horz" lIns="91440" tIns="45720" rIns="91440" bIns="45720" rtlCol="0" anchor="ctr">
            <a:normAutofit fontScale="62500" lnSpcReduction="20000"/>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pPr algn="ctr"/>
            <a:r>
              <a:rPr lang="el-GR" sz="8800" b="1" dirty="0" smtClean="0"/>
              <a:t>ΣΧΟΛΕΙΑ </a:t>
            </a:r>
            <a:r>
              <a:rPr lang="el-GR" sz="8800" b="1" dirty="0" smtClean="0">
                <a:solidFill>
                  <a:srgbClr val="0070C0"/>
                </a:solidFill>
              </a:rPr>
              <a:t>ΔΕΥΤΕΡΗΣ ΕΥΚΑΙΡΙΑΣ</a:t>
            </a:r>
            <a:endParaRPr lang="en-JM" sz="8800" b="1" dirty="0">
              <a:solidFill>
                <a:srgbClr val="0070C0"/>
              </a:solidFill>
            </a:endParaRPr>
          </a:p>
        </p:txBody>
      </p:sp>
      <p:sp>
        <p:nvSpPr>
          <p:cNvPr id="12" name="Rectangle 14"/>
          <p:cNvSpPr/>
          <p:nvPr/>
        </p:nvSpPr>
        <p:spPr>
          <a:xfrm>
            <a:off x="8001006" y="10123340"/>
            <a:ext cx="9017564" cy="130666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200">
                <a:solidFill>
                  <a:srgbClr val="0070C0"/>
                </a:solidFill>
                <a:latin typeface="BebasNEUE" pitchFamily="34" charset="0"/>
              </a:rPr>
              <a:t>www.inedivim.gr</a:t>
            </a:r>
            <a:endParaRPr lang="en-JM" sz="3200" dirty="0">
              <a:solidFill>
                <a:srgbClr val="0070C0"/>
              </a:solidFill>
              <a:latin typeface="BebasNEUE" pitchFamily="34" charset="0"/>
            </a:endParaRPr>
          </a:p>
        </p:txBody>
      </p:sp>
      <p:pic>
        <p:nvPicPr>
          <p:cNvPr id="4" name="Εικόνα 3"/>
          <p:cNvPicPr>
            <a:picLocks noChangeAspect="1"/>
          </p:cNvPicPr>
          <p:nvPr/>
        </p:nvPicPr>
        <p:blipFill>
          <a:blip r:embed="rId3"/>
          <a:stretch>
            <a:fillRect/>
          </a:stretch>
        </p:blipFill>
        <p:spPr>
          <a:xfrm>
            <a:off x="20150051" y="3931600"/>
            <a:ext cx="2776374" cy="2319571"/>
          </a:xfrm>
          <a:prstGeom prst="rect">
            <a:avLst/>
          </a:prstGeom>
        </p:spPr>
      </p:pic>
      <p:pic>
        <p:nvPicPr>
          <p:cNvPr id="5" name="Εικόνα 4"/>
          <p:cNvPicPr>
            <a:picLocks noChangeAspect="1"/>
          </p:cNvPicPr>
          <p:nvPr/>
        </p:nvPicPr>
        <p:blipFill>
          <a:blip r:embed="rId4"/>
          <a:stretch>
            <a:fillRect/>
          </a:stretch>
        </p:blipFill>
        <p:spPr>
          <a:xfrm>
            <a:off x="4671753" y="1941186"/>
            <a:ext cx="14563898" cy="1416534"/>
          </a:xfrm>
          <a:prstGeom prst="rect">
            <a:avLst/>
          </a:prstGeom>
        </p:spPr>
      </p:pic>
      <p:pic>
        <p:nvPicPr>
          <p:cNvPr id="6" name="Εικόνα 5"/>
          <p:cNvPicPr>
            <a:picLocks noChangeAspect="1"/>
          </p:cNvPicPr>
          <p:nvPr/>
        </p:nvPicPr>
        <p:blipFill>
          <a:blip r:embed="rId5"/>
          <a:stretch>
            <a:fillRect/>
          </a:stretch>
        </p:blipFill>
        <p:spPr>
          <a:xfrm>
            <a:off x="1756136" y="7056943"/>
            <a:ext cx="3603048" cy="3603048"/>
          </a:xfrm>
          <a:prstGeom prst="rect">
            <a:avLst/>
          </a:prstGeom>
        </p:spPr>
      </p:pic>
    </p:spTree>
    <p:extLst>
      <p:ext uri="{BB962C8B-B14F-4D97-AF65-F5344CB8AC3E}">
        <p14:creationId xmlns:p14="http://schemas.microsoft.com/office/powerpoint/2010/main" val="398300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Κεντρική Συνάντηση Διευθυντών ΣΔΕ</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6469" y="2560321"/>
            <a:ext cx="20495262" cy="9759142"/>
          </a:xfrm>
        </p:spPr>
      </p:pic>
    </p:spTree>
    <p:extLst>
      <p:ext uri="{BB962C8B-B14F-4D97-AF65-F5344CB8AC3E}">
        <p14:creationId xmlns:p14="http://schemas.microsoft.com/office/powerpoint/2010/main" val="43146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6468" y="730251"/>
            <a:ext cx="13306832" cy="1131800"/>
          </a:xfrm>
        </p:spPr>
        <p:txBody>
          <a:bodyPr>
            <a:normAutofit fontScale="90000"/>
          </a:bodyPr>
          <a:lstStyle/>
          <a:p>
            <a:r>
              <a:rPr lang="el-GR" dirty="0"/>
              <a:t>Υλοποίηση </a:t>
            </a:r>
            <a:r>
              <a:rPr lang="el-GR" dirty="0" smtClean="0"/>
              <a:t>Οικονομικού </a:t>
            </a:r>
            <a:r>
              <a:rPr lang="el-GR" dirty="0"/>
              <a:t>Αντικειμένου συγχρηματοδοτούμενης Πράξης</a:t>
            </a:r>
          </a:p>
        </p:txBody>
      </p:sp>
      <p:sp>
        <p:nvSpPr>
          <p:cNvPr id="3" name="Θέση περιεχομένου 2"/>
          <p:cNvSpPr>
            <a:spLocks noGrp="1"/>
          </p:cNvSpPr>
          <p:nvPr>
            <p:ph idx="1"/>
          </p:nvPr>
        </p:nvSpPr>
        <p:spPr>
          <a:xfrm>
            <a:off x="1666468" y="2759529"/>
            <a:ext cx="20906602" cy="9594397"/>
          </a:xfrm>
        </p:spPr>
        <p:txBody>
          <a:bodyPr>
            <a:normAutofit fontScale="85000" lnSpcReduction="20000"/>
          </a:bodyPr>
          <a:lstStyle/>
          <a:p>
            <a:r>
              <a:rPr lang="el-GR" sz="5200" dirty="0" smtClean="0"/>
              <a:t>Κάλυψη λειτουργικών δαπανών ΣΔΕ</a:t>
            </a:r>
          </a:p>
          <a:p>
            <a:r>
              <a:rPr lang="el-GR" sz="5200" dirty="0" smtClean="0"/>
              <a:t>Υλικά μέσα για την υλοποίηση του Έργου (Εργαστηριακά Υλικά/Εξοπλισμός, Επισκευές/Συντηρήσεις</a:t>
            </a:r>
            <a:r>
              <a:rPr lang="el-GR" sz="5200" dirty="0"/>
              <a:t>, Ανταλλακτικά Μηχανήματων, Υλικά Φαρμακείου, Υλικά </a:t>
            </a:r>
            <a:r>
              <a:rPr lang="el-GR" sz="5200" dirty="0" smtClean="0"/>
              <a:t>Καθαριότητας)</a:t>
            </a:r>
          </a:p>
          <a:p>
            <a:r>
              <a:rPr lang="el-GR" sz="5200" dirty="0" smtClean="0"/>
              <a:t>Δαπάνες </a:t>
            </a:r>
            <a:r>
              <a:rPr lang="el-GR" sz="5200" dirty="0"/>
              <a:t>ημερίδων ενημέρωσης και ευαισθητοποίησης</a:t>
            </a:r>
          </a:p>
          <a:p>
            <a:r>
              <a:rPr lang="el-GR" sz="5200" dirty="0" smtClean="0"/>
              <a:t>Γραφική </a:t>
            </a:r>
            <a:r>
              <a:rPr lang="el-GR" sz="5200" dirty="0"/>
              <a:t>ύλη για τα ΣΔΕ</a:t>
            </a:r>
          </a:p>
          <a:p>
            <a:r>
              <a:rPr lang="el-GR" sz="5200" dirty="0" smtClean="0"/>
              <a:t>Εμπλουτισμός </a:t>
            </a:r>
            <a:r>
              <a:rPr lang="el-GR" sz="5200" dirty="0"/>
              <a:t>Βιβλιοθήκης</a:t>
            </a:r>
          </a:p>
          <a:p>
            <a:r>
              <a:rPr lang="el-GR" sz="5200" dirty="0" smtClean="0"/>
              <a:t>Εκπαιδευτικές </a:t>
            </a:r>
            <a:r>
              <a:rPr lang="el-GR" sz="5200" dirty="0"/>
              <a:t>επισκέψεις εκπαιδευομένων </a:t>
            </a:r>
          </a:p>
          <a:p>
            <a:r>
              <a:rPr lang="el-GR" sz="5200" dirty="0" smtClean="0"/>
              <a:t>Εξετάσεις </a:t>
            </a:r>
            <a:r>
              <a:rPr lang="el-GR" sz="5200" dirty="0"/>
              <a:t>πιστοποίησης χρήσης Η/Υ</a:t>
            </a:r>
          </a:p>
          <a:p>
            <a:endParaRPr lang="el-GR" dirty="0" smtClean="0"/>
          </a:p>
          <a:p>
            <a:pPr marL="0" indent="0">
              <a:buNone/>
            </a:pPr>
            <a:r>
              <a:rPr lang="el-GR" dirty="0"/>
              <a:t>Οι προαναφερθείσες δαπάνες </a:t>
            </a:r>
            <a:r>
              <a:rPr lang="el-GR" dirty="0" smtClean="0"/>
              <a:t>υλοποιούνται </a:t>
            </a:r>
            <a:r>
              <a:rPr lang="el-GR" dirty="0"/>
              <a:t>από τα </a:t>
            </a:r>
            <a:r>
              <a:rPr lang="el-GR" dirty="0" smtClean="0"/>
              <a:t>ΣΔΕ </a:t>
            </a:r>
            <a:r>
              <a:rPr lang="el-GR" dirty="0"/>
              <a:t>άμεσα και αυτοτελώς, </a:t>
            </a:r>
            <a:r>
              <a:rPr lang="el-GR" dirty="0" smtClean="0"/>
              <a:t>με </a:t>
            </a:r>
            <a:r>
              <a:rPr lang="el-GR" dirty="0"/>
              <a:t>συγκεκριμένη διαδικασία ευέλικτη, σύμφωνα με όσα προβλέπονται στην Κ.Υ.Α</a:t>
            </a:r>
            <a:r>
              <a:rPr lang="el-GR" dirty="0" smtClean="0"/>
              <a:t>. </a:t>
            </a:r>
            <a:r>
              <a:rPr lang="el-GR" dirty="0"/>
              <a:t>2066/ΓΓ4 (ΦΕΚ Β’ 108/17.01.2023) “Καθορισμός κατηγοριών δαπανών και ανώτατου ετήσιου ορίου δαπανών κατά κατηγορία και κατά Δ.Ι.Ε.Κ. και Σ.Δ.Ε. για την κάλυψη πάγιων λειτουργικών αναγκών των Δ.Ι.Ε.Κ. και των Σ.Δ.Ε. από το Ι.ΝΕ.ΔΙ.ΒΙ.Μ.”, όπως τροποποιήθηκε και ισχύει</a:t>
            </a:r>
            <a:r>
              <a:rPr lang="el-GR" dirty="0" smtClean="0"/>
              <a:t>.</a:t>
            </a:r>
          </a:p>
        </p:txBody>
      </p:sp>
      <p:pic>
        <p:nvPicPr>
          <p:cNvPr id="4" name="Εικόνα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5875" y="1"/>
            <a:ext cx="3599695" cy="3135086"/>
          </a:xfrm>
          <a:prstGeom prst="rect">
            <a:avLst/>
          </a:prstGeom>
        </p:spPr>
      </p:pic>
    </p:spTree>
    <p:extLst>
      <p:ext uri="{BB962C8B-B14F-4D97-AF65-F5344CB8AC3E}">
        <p14:creationId xmlns:p14="http://schemas.microsoft.com/office/powerpoint/2010/main" val="188218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6468" y="730250"/>
            <a:ext cx="17225689" cy="1621063"/>
          </a:xfrm>
        </p:spPr>
        <p:txBody>
          <a:bodyPr>
            <a:normAutofit/>
          </a:bodyPr>
          <a:lstStyle/>
          <a:p>
            <a:r>
              <a:rPr lang="el-GR" dirty="0" smtClean="0"/>
              <a:t>Προγραμματισμός δράσεων και ενεργειών</a:t>
            </a:r>
            <a:endParaRPr lang="el-GR" dirty="0"/>
          </a:p>
        </p:txBody>
      </p:sp>
      <p:sp>
        <p:nvSpPr>
          <p:cNvPr id="3" name="Θέση περιεχομένου 2"/>
          <p:cNvSpPr>
            <a:spLocks noGrp="1"/>
          </p:cNvSpPr>
          <p:nvPr>
            <p:ph idx="1"/>
          </p:nvPr>
        </p:nvSpPr>
        <p:spPr/>
        <p:txBody>
          <a:bodyPr/>
          <a:lstStyle/>
          <a:p>
            <a:pPr marL="0" indent="0">
              <a:buNone/>
            </a:pPr>
            <a:r>
              <a:rPr lang="el-GR" dirty="0" smtClean="0"/>
              <a:t>Σύμφωνα με τον προγραμματισμό της Πράξης, εντός του έτους 2025 αναμένεται να ενεργοποιηθούν οι παρακάτω δράσεις:</a:t>
            </a:r>
          </a:p>
          <a:p>
            <a:r>
              <a:rPr lang="el-GR" dirty="0" smtClean="0"/>
              <a:t>Επιτροπή Παρακολούθησης και </a:t>
            </a:r>
            <a:r>
              <a:rPr lang="el-GR" dirty="0"/>
              <a:t>Στήριξης εκπαιδευτικού έργου</a:t>
            </a:r>
          </a:p>
          <a:p>
            <a:r>
              <a:rPr lang="el-GR" dirty="0" smtClean="0"/>
              <a:t>Επιμορφώσεις </a:t>
            </a:r>
            <a:r>
              <a:rPr lang="el-GR" dirty="0"/>
              <a:t>στελεχών Σχολείων Δεύτερης Ευκαιρίας</a:t>
            </a:r>
          </a:p>
          <a:p>
            <a:r>
              <a:rPr lang="el-GR" dirty="0" smtClean="0"/>
              <a:t>Διαφημιστική </a:t>
            </a:r>
            <a:r>
              <a:rPr lang="el-GR" dirty="0"/>
              <a:t>προβολή Σχολείων Δεύτερης Ευκαιρίας</a:t>
            </a:r>
          </a:p>
          <a:p>
            <a:r>
              <a:rPr lang="el-GR" dirty="0" smtClean="0"/>
              <a:t>Εξωτερική </a:t>
            </a:r>
            <a:r>
              <a:rPr lang="el-GR" dirty="0"/>
              <a:t>Αξιολόγηση της Πράξης</a:t>
            </a:r>
          </a:p>
        </p:txBody>
      </p:sp>
      <p:pic>
        <p:nvPicPr>
          <p:cNvPr id="4" name="Εικόνα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260560" y="-144766"/>
            <a:ext cx="3198210" cy="3198210"/>
          </a:xfrm>
          <a:prstGeom prst="rect">
            <a:avLst/>
          </a:prstGeom>
        </p:spPr>
      </p:pic>
      <p:pic>
        <p:nvPicPr>
          <p:cNvPr id="5" name="Εικόνα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4263" y="7465435"/>
            <a:ext cx="8154507" cy="4770664"/>
          </a:xfrm>
          <a:prstGeom prst="rect">
            <a:avLst/>
          </a:prstGeom>
        </p:spPr>
      </p:pic>
    </p:spTree>
    <p:extLst>
      <p:ext uri="{BB962C8B-B14F-4D97-AF65-F5344CB8AC3E}">
        <p14:creationId xmlns:p14="http://schemas.microsoft.com/office/powerpoint/2010/main" val="3261657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57600" y="627153"/>
            <a:ext cx="13993586" cy="2415670"/>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pPr algn="ctr"/>
            <a:r>
              <a:rPr lang="el-GR" sz="8800" dirty="0">
                <a:solidFill>
                  <a:srgbClr val="0070C0"/>
                </a:solidFill>
              </a:rPr>
              <a:t>Α</a:t>
            </a:r>
            <a:r>
              <a:rPr lang="el-GR" sz="8800" dirty="0" smtClean="0">
                <a:solidFill>
                  <a:srgbClr val="0070C0"/>
                </a:solidFill>
              </a:rPr>
              <a:t>πολογιστικά στοιχεία</a:t>
            </a:r>
            <a:endParaRPr lang="en-JM" sz="8800" dirty="0">
              <a:solidFill>
                <a:srgbClr val="0070C0"/>
              </a:solidFill>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12" name="Εικόνα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3"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4" name="Θέση περιεχομένου 2"/>
          <p:cNvSpPr>
            <a:spLocks noGrp="1"/>
          </p:cNvSpPr>
          <p:nvPr>
            <p:ph sz="quarter" idx="4294967295"/>
          </p:nvPr>
        </p:nvSpPr>
        <p:spPr>
          <a:xfrm>
            <a:off x="7168460" y="3198171"/>
            <a:ext cx="7571509" cy="1636077"/>
          </a:xfrm>
          <a:prstGeom prst="rect">
            <a:avLst/>
          </a:prstGeom>
        </p:spPr>
        <p:txBody>
          <a:bodyPr>
            <a:normAutofit/>
          </a:bodyPr>
          <a:lstStyle/>
          <a:p>
            <a:pPr marL="0" indent="0" algn="ctr">
              <a:buNone/>
            </a:pPr>
            <a:r>
              <a:rPr lang="el-GR" sz="4400" b="1" u="sng" dirty="0" smtClean="0"/>
              <a:t>ΣΤΕΛΕΧΩΣΗ Σ.Δ.Ε. 2023 - 2024</a:t>
            </a:r>
            <a:endParaRPr lang="el-GR" sz="4400" b="1" u="sng" dirty="0"/>
          </a:p>
        </p:txBody>
      </p:sp>
      <p:sp>
        <p:nvSpPr>
          <p:cNvPr id="11" name="Oval 9"/>
          <p:cNvSpPr/>
          <p:nvPr/>
        </p:nvSpPr>
        <p:spPr>
          <a:xfrm>
            <a:off x="1588292" y="5037876"/>
            <a:ext cx="5804052" cy="5348268"/>
          </a:xfrm>
          <a:prstGeom prst="ellipse">
            <a:avLst/>
          </a:prstGeom>
          <a:solidFill>
            <a:srgbClr val="005EA4">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l-GR" sz="4400" b="1" u="sng" dirty="0" smtClean="0"/>
              <a:t>Εκπαιδευτικό Προσωπικό</a:t>
            </a:r>
          </a:p>
          <a:p>
            <a:pPr algn="ctr"/>
            <a:r>
              <a:rPr lang="el-GR" sz="4400" b="1" dirty="0" smtClean="0"/>
              <a:t> 759</a:t>
            </a:r>
            <a:endParaRPr lang="el-GR" sz="4400" b="1" dirty="0"/>
          </a:p>
        </p:txBody>
      </p:sp>
      <p:sp>
        <p:nvSpPr>
          <p:cNvPr id="21" name="Oval 9"/>
          <p:cNvSpPr/>
          <p:nvPr/>
        </p:nvSpPr>
        <p:spPr>
          <a:xfrm>
            <a:off x="15947083" y="5037876"/>
            <a:ext cx="5804052" cy="5348268"/>
          </a:xfrm>
          <a:prstGeom prst="ellipse">
            <a:avLst/>
          </a:prstGeom>
          <a:solidFill>
            <a:schemeClr val="accent6">
              <a:lumMod val="7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l-GR" sz="4400" b="1" u="sng" dirty="0" smtClean="0"/>
              <a:t>Σύμβουλοι Σταδιοδρομίας</a:t>
            </a:r>
          </a:p>
          <a:p>
            <a:pPr algn="ctr"/>
            <a:r>
              <a:rPr lang="el-GR" sz="4400" b="1" dirty="0" smtClean="0"/>
              <a:t>95</a:t>
            </a:r>
            <a:endParaRPr lang="el-GR" sz="4400" b="1" dirty="0"/>
          </a:p>
        </p:txBody>
      </p:sp>
      <p:sp>
        <p:nvSpPr>
          <p:cNvPr id="22" name="Oval 9"/>
          <p:cNvSpPr/>
          <p:nvPr/>
        </p:nvSpPr>
        <p:spPr>
          <a:xfrm>
            <a:off x="8615269" y="5037876"/>
            <a:ext cx="5804052" cy="5348268"/>
          </a:xfrm>
          <a:prstGeom prst="ellipse">
            <a:avLst/>
          </a:prstGeom>
          <a:solidFill>
            <a:srgbClr val="7030A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l-GR" sz="4400" b="1" u="sng" dirty="0" smtClean="0"/>
              <a:t>Σύμβουλοι Ψυχολόγοι </a:t>
            </a:r>
          </a:p>
          <a:p>
            <a:pPr algn="ctr"/>
            <a:r>
              <a:rPr lang="el-GR" sz="4400" b="1" dirty="0" smtClean="0"/>
              <a:t>68</a:t>
            </a:r>
            <a:endParaRPr lang="el-GR" sz="4400" b="1" dirty="0"/>
          </a:p>
        </p:txBody>
      </p:sp>
    </p:spTree>
    <p:extLst>
      <p:ext uri="{BB962C8B-B14F-4D97-AF65-F5344CB8AC3E}">
        <p14:creationId xmlns:p14="http://schemas.microsoft.com/office/powerpoint/2010/main" val="367442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1"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12" name="Εικόνα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3"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4" name="Θέση περιεχομένου 2"/>
          <p:cNvSpPr>
            <a:spLocks noGrp="1"/>
          </p:cNvSpPr>
          <p:nvPr>
            <p:ph sz="quarter" idx="4294967295"/>
          </p:nvPr>
        </p:nvSpPr>
        <p:spPr>
          <a:xfrm>
            <a:off x="1355488" y="4040349"/>
            <a:ext cx="19125722" cy="7128393"/>
          </a:xfrm>
          <a:prstGeom prst="rect">
            <a:avLst/>
          </a:prstGeom>
        </p:spPr>
        <p:txBody>
          <a:bodyPr>
            <a:normAutofit/>
          </a:bodyPr>
          <a:lstStyle/>
          <a:p>
            <a:pPr marL="0" indent="0">
              <a:buNone/>
            </a:pPr>
            <a:r>
              <a:rPr lang="el-GR" sz="4400" b="1" u="sng" dirty="0" smtClean="0"/>
              <a:t>ΣΤΑΤΙΣΤΙΚΑ Σ.Δ.Ε. σχολικό έτος 2023 - 2024 </a:t>
            </a:r>
          </a:p>
          <a:p>
            <a:pPr marL="0" indent="0">
              <a:buNone/>
            </a:pPr>
            <a:endParaRPr lang="el-GR" sz="1200" b="1" dirty="0" smtClean="0"/>
          </a:p>
          <a:p>
            <a:r>
              <a:rPr lang="el-GR" sz="3600" dirty="0">
                <a:ea typeface="Tahoma" pitchFamily="34" charset="0"/>
              </a:rPr>
              <a:t>Το ποσό απορρόφησης της </a:t>
            </a:r>
            <a:r>
              <a:rPr lang="el-GR" sz="3600" dirty="0" smtClean="0">
                <a:ea typeface="Tahoma" pitchFamily="34" charset="0"/>
              </a:rPr>
              <a:t>συγχρηματοδότησης: </a:t>
            </a:r>
            <a:r>
              <a:rPr lang="el-GR" sz="3600" b="1" dirty="0" smtClean="0">
                <a:ea typeface="Tahoma" pitchFamily="34" charset="0"/>
              </a:rPr>
              <a:t>4.00</a:t>
            </a:r>
            <a:r>
              <a:rPr lang="en-US" sz="3600" b="1" dirty="0">
                <a:ea typeface="Tahoma" pitchFamily="34" charset="0"/>
              </a:rPr>
              <a:t>0</a:t>
            </a:r>
            <a:r>
              <a:rPr lang="el-GR" sz="3600" b="1" dirty="0">
                <a:ea typeface="Tahoma" pitchFamily="34" charset="0"/>
              </a:rPr>
              <a:t>.</a:t>
            </a:r>
            <a:r>
              <a:rPr lang="en-US" sz="3600" b="1" dirty="0">
                <a:ea typeface="Tahoma" pitchFamily="34" charset="0"/>
              </a:rPr>
              <a:t>000</a:t>
            </a:r>
            <a:r>
              <a:rPr lang="el-GR" sz="3600" b="1" dirty="0">
                <a:ea typeface="Tahoma" pitchFamily="34" charset="0"/>
              </a:rPr>
              <a:t>,</a:t>
            </a:r>
            <a:r>
              <a:rPr lang="en-US" sz="3600" b="1" dirty="0">
                <a:ea typeface="Tahoma" pitchFamily="34" charset="0"/>
              </a:rPr>
              <a:t>00</a:t>
            </a:r>
            <a:r>
              <a:rPr lang="el-GR" sz="3600" b="1" dirty="0">
                <a:ea typeface="Tahoma" pitchFamily="34" charset="0"/>
              </a:rPr>
              <a:t> </a:t>
            </a:r>
            <a:r>
              <a:rPr lang="el-GR" sz="3600" b="1" dirty="0" smtClean="0">
                <a:ea typeface="Tahoma" pitchFamily="34" charset="0"/>
              </a:rPr>
              <a:t>€</a:t>
            </a:r>
            <a:endParaRPr lang="el-GR" sz="1200" b="1" dirty="0"/>
          </a:p>
          <a:p>
            <a:r>
              <a:rPr lang="el-GR" sz="3600" dirty="0" smtClean="0"/>
              <a:t>Συνολικός αριθμός εκπαιδευόμενων: </a:t>
            </a:r>
            <a:r>
              <a:rPr lang="el-GR" sz="3600" b="1" dirty="0" smtClean="0"/>
              <a:t>5.026</a:t>
            </a:r>
            <a:endParaRPr lang="en-US" sz="3600" b="1" dirty="0" smtClean="0"/>
          </a:p>
          <a:p>
            <a:r>
              <a:rPr lang="el-GR" sz="3600" dirty="0"/>
              <a:t>Ε</a:t>
            </a:r>
            <a:r>
              <a:rPr lang="el-GR" sz="3600" dirty="0" smtClean="0"/>
              <a:t>κπαιδευόμενοι</a:t>
            </a:r>
            <a:r>
              <a:rPr lang="en-US" sz="3600" dirty="0" smtClean="0"/>
              <a:t> </a:t>
            </a:r>
            <a:r>
              <a:rPr lang="el-GR" sz="3600" dirty="0" smtClean="0"/>
              <a:t>σε καταστήματα κράτησης: </a:t>
            </a:r>
            <a:r>
              <a:rPr lang="el-GR" sz="3600" b="1" dirty="0" smtClean="0"/>
              <a:t>716</a:t>
            </a:r>
          </a:p>
          <a:p>
            <a:r>
              <a:rPr lang="el-GR" sz="3600" dirty="0" smtClean="0"/>
              <a:t>Αριθμός Γυναικών: </a:t>
            </a:r>
            <a:r>
              <a:rPr lang="el-GR" sz="3600" b="1" dirty="0" smtClean="0"/>
              <a:t>2.402</a:t>
            </a:r>
          </a:p>
          <a:p>
            <a:r>
              <a:rPr lang="el-GR" sz="3600" dirty="0" smtClean="0"/>
              <a:t>Αριθμός Ανδρών: </a:t>
            </a:r>
            <a:r>
              <a:rPr lang="el-GR" sz="3600" b="1" dirty="0" smtClean="0"/>
              <a:t>2.624</a:t>
            </a:r>
          </a:p>
          <a:p>
            <a:r>
              <a:rPr lang="el-GR" sz="3600" dirty="0" smtClean="0"/>
              <a:t>Έλληνες εκπαιδευόμενοι: </a:t>
            </a:r>
            <a:r>
              <a:rPr lang="el-GR" sz="3600" b="1" dirty="0" smtClean="0"/>
              <a:t>3.798</a:t>
            </a:r>
          </a:p>
          <a:p>
            <a:r>
              <a:rPr lang="el-GR" sz="3600" dirty="0" smtClean="0"/>
              <a:t>Εκπαιδευόμενοι τρίτων χωρών</a:t>
            </a:r>
            <a:r>
              <a:rPr lang="el-GR" sz="3600" b="1" dirty="0" smtClean="0"/>
              <a:t>: 1.228</a:t>
            </a:r>
          </a:p>
          <a:p>
            <a:pPr marL="0" indent="0">
              <a:buNone/>
            </a:pPr>
            <a:endParaRPr lang="el-GR" sz="2800" b="1" dirty="0" smtClean="0"/>
          </a:p>
          <a:p>
            <a:pPr marL="0" indent="0">
              <a:buNone/>
            </a:pPr>
            <a:endParaRPr lang="el-GR" sz="2800" b="1" dirty="0"/>
          </a:p>
        </p:txBody>
      </p:sp>
    </p:spTree>
    <p:extLst>
      <p:ext uri="{BB962C8B-B14F-4D97-AF65-F5344CB8AC3E}">
        <p14:creationId xmlns:p14="http://schemas.microsoft.com/office/powerpoint/2010/main" val="30513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p:cTn id="15"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4">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p:cTn id="21"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4">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14">
                                            <p:txEl>
                                              <p:pRg st="3" end="3"/>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p:cTn id="27"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14">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14">
                                            <p:txEl>
                                              <p:pRg st="4" end="4"/>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 calcmode="lin" valueType="num">
                                      <p:cBhvr>
                                        <p:cTn id="33"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14">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 calcmode="lin" valueType="num">
                                      <p:cBhvr>
                                        <p:cTn id="39" dur="10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4">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14">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14">
                                            <p:txEl>
                                              <p:pRg st="6" end="6"/>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14">
                                            <p:txEl>
                                              <p:pRg st="7" end="7"/>
                                            </p:txEl>
                                          </p:spTgt>
                                        </p:tgtEl>
                                        <p:attrNameLst>
                                          <p:attrName>style.visibility</p:attrName>
                                        </p:attrNameLst>
                                      </p:cBhvr>
                                      <p:to>
                                        <p:strVal val="visible"/>
                                      </p:to>
                                    </p:set>
                                    <p:anim calcmode="lin" valueType="num">
                                      <p:cBhvr>
                                        <p:cTn id="45" dur="1000" fill="hold"/>
                                        <p:tgtEl>
                                          <p:spTgt spid="14">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14">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14">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14">
                                            <p:txEl>
                                              <p:pRg st="7" end="7"/>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14">
                                            <p:txEl>
                                              <p:pRg st="8" end="8"/>
                                            </p:txEl>
                                          </p:spTgt>
                                        </p:tgtEl>
                                        <p:attrNameLst>
                                          <p:attrName>style.visibility</p:attrName>
                                        </p:attrNameLst>
                                      </p:cBhvr>
                                      <p:to>
                                        <p:strVal val="visible"/>
                                      </p:to>
                                    </p:set>
                                    <p:anim calcmode="lin" valueType="num">
                                      <p:cBhvr>
                                        <p:cTn id="51" dur="1000" fill="hold"/>
                                        <p:tgtEl>
                                          <p:spTgt spid="14">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14">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14">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12" name="Εικόνα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3"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4" name="Θέση περιεχομένου 2"/>
          <p:cNvSpPr>
            <a:spLocks noGrp="1"/>
          </p:cNvSpPr>
          <p:nvPr>
            <p:ph sz="quarter" idx="4294967295"/>
          </p:nvPr>
        </p:nvSpPr>
        <p:spPr>
          <a:xfrm>
            <a:off x="1355488" y="2896003"/>
            <a:ext cx="14875344" cy="1040348"/>
          </a:xfrm>
          <a:prstGeom prst="rect">
            <a:avLst/>
          </a:prstGeom>
        </p:spPr>
        <p:txBody>
          <a:bodyPr>
            <a:normAutofit/>
          </a:bodyPr>
          <a:lstStyle/>
          <a:p>
            <a:pPr marL="0" indent="0">
              <a:buNone/>
            </a:pPr>
            <a:r>
              <a:rPr lang="el-GR" sz="4400" b="1" u="sng" dirty="0" smtClean="0"/>
              <a:t>ΔΡΑΣΕΙΣ Σ.Δ.Ε. 2023 - 2024</a:t>
            </a:r>
          </a:p>
          <a:p>
            <a:pPr marL="0" indent="0">
              <a:buNone/>
            </a:pPr>
            <a:endParaRPr lang="el-GR" sz="4400" b="1" u="sng" dirty="0" smtClean="0"/>
          </a:p>
        </p:txBody>
      </p:sp>
      <p:sp>
        <p:nvSpPr>
          <p:cNvPr id="11" name="Oval 11"/>
          <p:cNvSpPr/>
          <p:nvPr/>
        </p:nvSpPr>
        <p:spPr>
          <a:xfrm>
            <a:off x="18664207" y="3578810"/>
            <a:ext cx="5042598" cy="5057336"/>
          </a:xfrm>
          <a:prstGeom prst="ellipse">
            <a:avLst/>
          </a:prstGeom>
          <a:solidFill>
            <a:schemeClr val="bg1">
              <a:lumMod val="7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l-GR" sz="3200" b="1" dirty="0" smtClean="0">
                <a:solidFill>
                  <a:schemeClr val="bg1"/>
                </a:solidFill>
              </a:rPr>
              <a:t>Ημερίδες ενημέρωσης και ευαισθητοποίησης της τοπικής κοινωνίας</a:t>
            </a:r>
            <a:endParaRPr lang="en-JM" sz="3200" b="1" dirty="0">
              <a:solidFill>
                <a:schemeClr val="bg1"/>
              </a:solidFill>
            </a:endParaRPr>
          </a:p>
        </p:txBody>
      </p:sp>
      <p:sp>
        <p:nvSpPr>
          <p:cNvPr id="16" name="Oval 11"/>
          <p:cNvSpPr/>
          <p:nvPr/>
        </p:nvSpPr>
        <p:spPr>
          <a:xfrm>
            <a:off x="9513256" y="3467652"/>
            <a:ext cx="5315644" cy="4806434"/>
          </a:xfrm>
          <a:prstGeom prst="ellipse">
            <a:avLst/>
          </a:prstGeom>
          <a:solidFill>
            <a:schemeClr val="accent4">
              <a:lumMod val="60000"/>
              <a:lumOff val="40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l-GR" sz="3200" b="1" dirty="0" smtClean="0">
                <a:solidFill>
                  <a:schemeClr val="bg1"/>
                </a:solidFill>
              </a:rPr>
              <a:t>Πιστοποίηση χρήσης Η/Υ </a:t>
            </a:r>
            <a:endParaRPr lang="en-JM" sz="3200" b="1" dirty="0">
              <a:solidFill>
                <a:schemeClr val="bg1"/>
              </a:solidFill>
            </a:endParaRPr>
          </a:p>
        </p:txBody>
      </p:sp>
      <p:sp>
        <p:nvSpPr>
          <p:cNvPr id="17" name="Oval 11"/>
          <p:cNvSpPr/>
          <p:nvPr/>
        </p:nvSpPr>
        <p:spPr>
          <a:xfrm>
            <a:off x="14072346" y="6863806"/>
            <a:ext cx="5463384" cy="5154044"/>
          </a:xfrm>
          <a:prstGeom prst="ellipse">
            <a:avLst/>
          </a:prstGeom>
          <a:solidFill>
            <a:srgbClr val="92D05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l-GR" sz="3200" b="1" dirty="0" smtClean="0">
                <a:solidFill>
                  <a:schemeClr val="bg1"/>
                </a:solidFill>
              </a:rPr>
              <a:t>Εκδηλώσεις ενημέρωσης - ομιλίες</a:t>
            </a:r>
            <a:endParaRPr lang="en-JM" sz="3200" b="1" dirty="0">
              <a:solidFill>
                <a:schemeClr val="bg1"/>
              </a:solidFill>
            </a:endParaRPr>
          </a:p>
        </p:txBody>
      </p:sp>
      <p:sp>
        <p:nvSpPr>
          <p:cNvPr id="18" name="Oval 11"/>
          <p:cNvSpPr/>
          <p:nvPr/>
        </p:nvSpPr>
        <p:spPr>
          <a:xfrm>
            <a:off x="287400" y="4035423"/>
            <a:ext cx="5042598" cy="4986204"/>
          </a:xfrm>
          <a:prstGeom prst="ellipse">
            <a:avLst/>
          </a:prstGeom>
          <a:solidFill>
            <a:srgbClr val="0070C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l-GR" sz="3200" b="1" dirty="0" smtClean="0">
                <a:solidFill>
                  <a:schemeClr val="bg1"/>
                </a:solidFill>
              </a:rPr>
              <a:t>Εκπαιδευτικές Επισκέψεις</a:t>
            </a:r>
            <a:endParaRPr lang="en-JM" sz="3200" b="1" dirty="0">
              <a:solidFill>
                <a:schemeClr val="bg1"/>
              </a:solidFill>
            </a:endParaRPr>
          </a:p>
        </p:txBody>
      </p:sp>
      <p:sp>
        <p:nvSpPr>
          <p:cNvPr id="19" name="Oval 11"/>
          <p:cNvSpPr/>
          <p:nvPr/>
        </p:nvSpPr>
        <p:spPr>
          <a:xfrm>
            <a:off x="4998953" y="6790270"/>
            <a:ext cx="5350392" cy="5227580"/>
          </a:xfrm>
          <a:prstGeom prst="ellipse">
            <a:avLst/>
          </a:prstGeom>
          <a:solidFill>
            <a:schemeClr val="accent2">
              <a:lumMod val="7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457200" indent="-457200" algn="ctr">
              <a:buFont typeface="Arial" panose="020B0604020202020204" pitchFamily="34" charset="0"/>
              <a:buChar char="•"/>
            </a:pPr>
            <a:endParaRPr lang="el-GR" sz="3200" b="1" dirty="0" smtClean="0">
              <a:solidFill>
                <a:schemeClr val="bg1"/>
              </a:solidFill>
            </a:endParaRPr>
          </a:p>
          <a:p>
            <a:pPr marL="457200" indent="-457200" algn="ctr">
              <a:buFont typeface="Arial" panose="020B0604020202020204" pitchFamily="34" charset="0"/>
              <a:buChar char="•"/>
            </a:pPr>
            <a:r>
              <a:rPr lang="el-GR" sz="3200" b="1" dirty="0" smtClean="0">
                <a:solidFill>
                  <a:schemeClr val="bg1"/>
                </a:solidFill>
              </a:rPr>
              <a:t>Εργαστηριακά υλικά – </a:t>
            </a:r>
            <a:r>
              <a:rPr lang="en-US" sz="3200" b="1" dirty="0" smtClean="0">
                <a:solidFill>
                  <a:schemeClr val="bg1"/>
                </a:solidFill>
              </a:rPr>
              <a:t>projects</a:t>
            </a:r>
            <a:endParaRPr lang="el-GR" sz="3200" b="1" dirty="0" smtClean="0">
              <a:solidFill>
                <a:schemeClr val="bg1"/>
              </a:solidFill>
            </a:endParaRPr>
          </a:p>
          <a:p>
            <a:pPr marL="457200" indent="-457200" algn="ctr">
              <a:buFont typeface="Arial" panose="020B0604020202020204" pitchFamily="34" charset="0"/>
              <a:buChar char="•"/>
            </a:pPr>
            <a:r>
              <a:rPr lang="el-GR" sz="3200" b="1" dirty="0" smtClean="0">
                <a:solidFill>
                  <a:schemeClr val="bg1"/>
                </a:solidFill>
              </a:rPr>
              <a:t>Προμήθεια γραφικής ύλης</a:t>
            </a:r>
            <a:endParaRPr lang="en-US" sz="3200" b="1" dirty="0" smtClean="0">
              <a:solidFill>
                <a:schemeClr val="bg1"/>
              </a:solidFill>
            </a:endParaRPr>
          </a:p>
          <a:p>
            <a:pPr marL="457200" indent="-457200" algn="ctr">
              <a:buFont typeface="Arial" panose="020B0604020202020204" pitchFamily="34" charset="0"/>
              <a:buChar char="•"/>
            </a:pPr>
            <a:r>
              <a:rPr lang="el-GR" sz="3200" b="1" dirty="0" smtClean="0">
                <a:solidFill>
                  <a:schemeClr val="bg1"/>
                </a:solidFill>
              </a:rPr>
              <a:t>Επισκευή  και συντήρηση μηχανημάτων Σ.Δ.Ε</a:t>
            </a:r>
          </a:p>
          <a:p>
            <a:pPr marL="457200" indent="-457200" algn="ctr">
              <a:buFont typeface="Arial" panose="020B0604020202020204" pitchFamily="34" charset="0"/>
              <a:buChar char="•"/>
            </a:pPr>
            <a:endParaRPr lang="en-JM" sz="3200" b="1" dirty="0">
              <a:solidFill>
                <a:schemeClr val="bg1"/>
              </a:solidFill>
            </a:endParaRPr>
          </a:p>
        </p:txBody>
      </p:sp>
    </p:spTree>
    <p:extLst>
      <p:ext uri="{BB962C8B-B14F-4D97-AF65-F5344CB8AC3E}">
        <p14:creationId xmlns:p14="http://schemas.microsoft.com/office/powerpoint/2010/main" val="3840516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12" name="Εικόνα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3"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4" name="Θέση περιεχομένου 2"/>
          <p:cNvSpPr>
            <a:spLocks noGrp="1"/>
          </p:cNvSpPr>
          <p:nvPr>
            <p:ph sz="quarter" idx="4294967295"/>
          </p:nvPr>
        </p:nvSpPr>
        <p:spPr>
          <a:xfrm>
            <a:off x="1355488" y="3021533"/>
            <a:ext cx="11009694" cy="750944"/>
          </a:xfrm>
          <a:prstGeom prst="rect">
            <a:avLst/>
          </a:prstGeom>
        </p:spPr>
        <p:txBody>
          <a:bodyPr>
            <a:normAutofit/>
          </a:bodyPr>
          <a:lstStyle/>
          <a:p>
            <a:pPr marL="0" indent="0">
              <a:buNone/>
            </a:pPr>
            <a:r>
              <a:rPr lang="el-GR" sz="4400" b="1" u="sng" dirty="0" smtClean="0"/>
              <a:t>ΕΚΠΑΙΔΕΥΤΙΚΕΣ ΕΠΙΣΚΕΨΕΙΣ Σ.Δ.Ε. 2023 - 2024</a:t>
            </a:r>
          </a:p>
          <a:p>
            <a:pPr marL="0" indent="0">
              <a:buNone/>
            </a:pPr>
            <a:endParaRPr lang="el-GR" sz="4400" b="1" u="sng" dirty="0" smtClean="0"/>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22" y="4149431"/>
            <a:ext cx="5894096" cy="7137188"/>
          </a:xfrm>
          <a:prstGeom prst="rect">
            <a:avLst/>
          </a:prstGeom>
        </p:spPr>
      </p:pic>
      <p:sp>
        <p:nvSpPr>
          <p:cNvPr id="15" name="Θέση περιεχομένου 2"/>
          <p:cNvSpPr>
            <a:spLocks noGrp="1"/>
          </p:cNvSpPr>
          <p:nvPr>
            <p:ph sz="quarter" idx="4294967295"/>
          </p:nvPr>
        </p:nvSpPr>
        <p:spPr>
          <a:xfrm>
            <a:off x="280468" y="11499626"/>
            <a:ext cx="6197476" cy="599114"/>
          </a:xfrm>
          <a:prstGeom prst="rect">
            <a:avLst/>
          </a:prstGeom>
        </p:spPr>
        <p:txBody>
          <a:bodyPr>
            <a:noAutofit/>
          </a:bodyPr>
          <a:lstStyle/>
          <a:p>
            <a:pPr marL="0" indent="0">
              <a:buNone/>
            </a:pPr>
            <a:r>
              <a:rPr lang="el-GR" sz="3200" b="1" dirty="0" smtClean="0"/>
              <a:t>Μυκήνες – Σ.Δ.Ε. Πάτρας</a:t>
            </a:r>
            <a:endParaRPr lang="el-GR" sz="3200" b="1" dirty="0"/>
          </a:p>
        </p:txBody>
      </p:sp>
      <p:pic>
        <p:nvPicPr>
          <p:cNvPr id="3" name="Εικόνα 2"/>
          <p:cNvPicPr>
            <a:picLocks noChangeAspect="1"/>
          </p:cNvPicPr>
          <p:nvPr/>
        </p:nvPicPr>
        <p:blipFill>
          <a:blip r:embed="rId5"/>
          <a:stretch>
            <a:fillRect/>
          </a:stretch>
        </p:blipFill>
        <p:spPr>
          <a:xfrm>
            <a:off x="6477944" y="4435225"/>
            <a:ext cx="8920756" cy="6807938"/>
          </a:xfrm>
          <a:prstGeom prst="rect">
            <a:avLst/>
          </a:prstGeom>
        </p:spPr>
      </p:pic>
      <p:sp>
        <p:nvSpPr>
          <p:cNvPr id="20" name="Θέση περιεχομένου 2"/>
          <p:cNvSpPr>
            <a:spLocks noGrp="1"/>
          </p:cNvSpPr>
          <p:nvPr>
            <p:ph sz="quarter" idx="4294967295"/>
          </p:nvPr>
        </p:nvSpPr>
        <p:spPr>
          <a:xfrm>
            <a:off x="6477944" y="11536903"/>
            <a:ext cx="8606278" cy="446700"/>
          </a:xfrm>
          <a:prstGeom prst="rect">
            <a:avLst/>
          </a:prstGeom>
        </p:spPr>
        <p:txBody>
          <a:bodyPr>
            <a:noAutofit/>
          </a:bodyPr>
          <a:lstStyle/>
          <a:p>
            <a:pPr marL="0" indent="0">
              <a:buNone/>
            </a:pPr>
            <a:r>
              <a:rPr lang="el-GR" sz="3200" b="1" dirty="0" smtClean="0"/>
              <a:t>Μουσείο Μπενάκη – Σ.Δ.Ε. Αγίας Παρασκευής</a:t>
            </a:r>
            <a:endParaRPr lang="el-GR" sz="3200" b="1" dirty="0"/>
          </a:p>
        </p:txBody>
      </p:sp>
      <p:pic>
        <p:nvPicPr>
          <p:cNvPr id="4" name="Εικόνα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538994" y="4435225"/>
            <a:ext cx="8464594" cy="6851394"/>
          </a:xfrm>
          <a:prstGeom prst="rect">
            <a:avLst/>
          </a:prstGeom>
        </p:spPr>
      </p:pic>
      <p:sp>
        <p:nvSpPr>
          <p:cNvPr id="21" name="Θέση περιεχομένου 2"/>
          <p:cNvSpPr>
            <a:spLocks noGrp="1"/>
          </p:cNvSpPr>
          <p:nvPr>
            <p:ph sz="quarter" idx="4294967295"/>
          </p:nvPr>
        </p:nvSpPr>
        <p:spPr>
          <a:xfrm>
            <a:off x="15586127" y="11289613"/>
            <a:ext cx="8370328" cy="1019141"/>
          </a:xfrm>
          <a:prstGeom prst="rect">
            <a:avLst/>
          </a:prstGeom>
        </p:spPr>
        <p:txBody>
          <a:bodyPr>
            <a:noAutofit/>
          </a:bodyPr>
          <a:lstStyle/>
          <a:p>
            <a:pPr marL="0" indent="0">
              <a:buNone/>
            </a:pPr>
            <a:r>
              <a:rPr lang="el-GR" sz="3200" b="1" dirty="0" smtClean="0"/>
              <a:t>Μουσείο Σύγχρονης Τέχνης «Θεόδωρος Παπαγιάννης» – Σ.Δ.Ε. Ιωαννίνων</a:t>
            </a:r>
            <a:endParaRPr lang="el-GR" sz="3200" b="1" dirty="0"/>
          </a:p>
        </p:txBody>
      </p:sp>
    </p:spTree>
    <p:extLst>
      <p:ext uri="{BB962C8B-B14F-4D97-AF65-F5344CB8AC3E}">
        <p14:creationId xmlns:p14="http://schemas.microsoft.com/office/powerpoint/2010/main" val="1329108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12" name="Εικόνα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3"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4" name="Θέση περιεχομένου 2"/>
          <p:cNvSpPr>
            <a:spLocks noGrp="1"/>
          </p:cNvSpPr>
          <p:nvPr>
            <p:ph sz="quarter" idx="4294967295"/>
          </p:nvPr>
        </p:nvSpPr>
        <p:spPr>
          <a:xfrm>
            <a:off x="1350588" y="2878776"/>
            <a:ext cx="12792216" cy="1010222"/>
          </a:xfrm>
          <a:prstGeom prst="rect">
            <a:avLst/>
          </a:prstGeom>
        </p:spPr>
        <p:txBody>
          <a:bodyPr>
            <a:normAutofit/>
          </a:bodyPr>
          <a:lstStyle/>
          <a:p>
            <a:pPr marL="0" indent="0">
              <a:buNone/>
            </a:pPr>
            <a:r>
              <a:rPr lang="el-GR" sz="4400" b="1" u="sng" dirty="0" smtClean="0"/>
              <a:t>ΕΡΓΑΣΤΗΡΙΑΚΑ ΥΛΙΚΑ - </a:t>
            </a:r>
            <a:r>
              <a:rPr lang="en-US" sz="4400" b="1" u="sng" dirty="0" smtClean="0"/>
              <a:t>PROJECTS</a:t>
            </a:r>
            <a:r>
              <a:rPr lang="el-GR" sz="4400" b="1" u="sng" dirty="0" smtClean="0"/>
              <a:t> Σ.Δ.Ε. 2023 - 2024</a:t>
            </a:r>
          </a:p>
          <a:p>
            <a:pPr marL="0" indent="0">
              <a:buNone/>
            </a:pPr>
            <a:endParaRPr lang="el-GR" sz="4400" b="1" u="sng" dirty="0" smtClean="0"/>
          </a:p>
        </p:txBody>
      </p:sp>
      <p:pic>
        <p:nvPicPr>
          <p:cNvPr id="2" name="Εικόνα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4082" y="3944594"/>
            <a:ext cx="9043478" cy="6783290"/>
          </a:xfrm>
          <a:prstGeom prst="rect">
            <a:avLst/>
          </a:prstGeom>
        </p:spPr>
      </p:pic>
      <p:sp>
        <p:nvSpPr>
          <p:cNvPr id="8" name="Θέση περιεχομένου 2"/>
          <p:cNvSpPr>
            <a:spLocks noGrp="1"/>
          </p:cNvSpPr>
          <p:nvPr>
            <p:ph sz="quarter" idx="4294967295"/>
          </p:nvPr>
        </p:nvSpPr>
        <p:spPr>
          <a:xfrm>
            <a:off x="204082" y="11052778"/>
            <a:ext cx="9118898" cy="599114"/>
          </a:xfrm>
          <a:prstGeom prst="rect">
            <a:avLst/>
          </a:prstGeom>
        </p:spPr>
        <p:txBody>
          <a:bodyPr>
            <a:noAutofit/>
          </a:bodyPr>
          <a:lstStyle/>
          <a:p>
            <a:pPr marL="0" indent="0">
              <a:buNone/>
            </a:pPr>
            <a:r>
              <a:rPr lang="el-GR" sz="3200" b="1" dirty="0" smtClean="0"/>
              <a:t>Μετεωρολογικός κλωβός – Σ.Δ.Ε. Αθήνας</a:t>
            </a:r>
            <a:endParaRPr lang="el-GR" sz="3200" b="1" dirty="0"/>
          </a:p>
        </p:txBody>
      </p:sp>
      <p:sp>
        <p:nvSpPr>
          <p:cNvPr id="11" name="Θέση περιεχομένου 2"/>
          <p:cNvSpPr>
            <a:spLocks noGrp="1"/>
          </p:cNvSpPr>
          <p:nvPr>
            <p:ph sz="quarter" idx="4294967295"/>
          </p:nvPr>
        </p:nvSpPr>
        <p:spPr>
          <a:xfrm>
            <a:off x="9217790" y="10848505"/>
            <a:ext cx="6885470" cy="1522846"/>
          </a:xfrm>
          <a:prstGeom prst="rect">
            <a:avLst/>
          </a:prstGeom>
        </p:spPr>
        <p:txBody>
          <a:bodyPr>
            <a:noAutofit/>
          </a:bodyPr>
          <a:lstStyle/>
          <a:p>
            <a:pPr marL="0" indent="0">
              <a:buNone/>
            </a:pPr>
            <a:r>
              <a:rPr lang="el-GR" sz="3200" b="1" dirty="0" smtClean="0"/>
              <a:t>Υφαντική τέχνη από την αρχαιότητα έως σήμερα – 1</a:t>
            </a:r>
            <a:r>
              <a:rPr lang="el-GR" sz="3200" b="1" baseline="30000" dirty="0" smtClean="0"/>
              <a:t>ο</a:t>
            </a:r>
            <a:r>
              <a:rPr lang="el-GR" sz="3200" b="1" dirty="0" smtClean="0"/>
              <a:t> Σ.Δ.Ε. </a:t>
            </a:r>
            <a:r>
              <a:rPr lang="el-GR" sz="3200" b="1" dirty="0" err="1" smtClean="0"/>
              <a:t>Ελεώνα</a:t>
            </a:r>
            <a:r>
              <a:rPr lang="el-GR" sz="3200" b="1" dirty="0" smtClean="0"/>
              <a:t> Θηβών (Κατάστημα Κράτησης)</a:t>
            </a:r>
            <a:endParaRPr lang="el-GR" sz="3200" b="1" dirty="0"/>
          </a:p>
        </p:txBody>
      </p:sp>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39674" y="4162389"/>
            <a:ext cx="8697710" cy="6471960"/>
          </a:xfrm>
          <a:prstGeom prst="rect">
            <a:avLst/>
          </a:prstGeom>
        </p:spPr>
      </p:pic>
      <p:sp>
        <p:nvSpPr>
          <p:cNvPr id="17" name="Θέση περιεχομένου 2"/>
          <p:cNvSpPr>
            <a:spLocks noGrp="1"/>
          </p:cNvSpPr>
          <p:nvPr>
            <p:ph sz="quarter" idx="4294967295"/>
          </p:nvPr>
        </p:nvSpPr>
        <p:spPr>
          <a:xfrm>
            <a:off x="16095146" y="10755809"/>
            <a:ext cx="7642464" cy="1417234"/>
          </a:xfrm>
          <a:prstGeom prst="rect">
            <a:avLst/>
          </a:prstGeom>
        </p:spPr>
        <p:txBody>
          <a:bodyPr>
            <a:noAutofit/>
          </a:bodyPr>
          <a:lstStyle/>
          <a:p>
            <a:pPr marL="0" indent="0">
              <a:buNone/>
            </a:pPr>
            <a:r>
              <a:rPr lang="el-GR" sz="3200" b="1" dirty="0" smtClean="0"/>
              <a:t>Κατασκευές από ανακυκλώσιμα υλικά – Σ.Δ.Ε. Μυτιλήνης</a:t>
            </a:r>
            <a:endParaRPr lang="el-GR" sz="3200" b="1" dirty="0"/>
          </a:p>
        </p:txBody>
      </p:sp>
      <p:pic>
        <p:nvPicPr>
          <p:cNvPr id="5" name="Εικόνα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1193" y="3755097"/>
            <a:ext cx="6124848" cy="7047060"/>
          </a:xfrm>
          <a:prstGeom prst="rect">
            <a:avLst/>
          </a:prstGeom>
        </p:spPr>
      </p:pic>
    </p:spTree>
    <p:extLst>
      <p:ext uri="{BB962C8B-B14F-4D97-AF65-F5344CB8AC3E}">
        <p14:creationId xmlns:p14="http://schemas.microsoft.com/office/powerpoint/2010/main" val="1264555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12" name="Εικόνα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3"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4" name="Θέση περιεχομένου 2"/>
          <p:cNvSpPr>
            <a:spLocks noGrp="1"/>
          </p:cNvSpPr>
          <p:nvPr>
            <p:ph sz="quarter" idx="4294967295"/>
          </p:nvPr>
        </p:nvSpPr>
        <p:spPr>
          <a:xfrm>
            <a:off x="1355487" y="3289406"/>
            <a:ext cx="16475313" cy="750944"/>
          </a:xfrm>
          <a:prstGeom prst="rect">
            <a:avLst/>
          </a:prstGeom>
        </p:spPr>
        <p:txBody>
          <a:bodyPr>
            <a:normAutofit/>
          </a:bodyPr>
          <a:lstStyle/>
          <a:p>
            <a:pPr marL="0" indent="0">
              <a:buNone/>
            </a:pPr>
            <a:r>
              <a:rPr lang="el-GR" sz="4400" b="1" u="sng" dirty="0" smtClean="0"/>
              <a:t>ΗΜΕΡΙΔΕΣ ΕΝΗΜΕΡΩΣΗΣ ΚΑΙ ΕΥΑΙΣΘΗΤΟΠΟΙΗΣΗΣ Σ.Δ.Ε. 2023 - 2024</a:t>
            </a:r>
          </a:p>
          <a:p>
            <a:pPr marL="0" indent="0">
              <a:buNone/>
            </a:pPr>
            <a:endParaRPr lang="el-GR" sz="4400" b="1" u="sng" dirty="0" smtClean="0"/>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63546"/>
            <a:ext cx="9085018" cy="6471598"/>
          </a:xfrm>
          <a:prstGeom prst="rect">
            <a:avLst/>
          </a:prstGeom>
        </p:spPr>
      </p:pic>
      <p:sp>
        <p:nvSpPr>
          <p:cNvPr id="8" name="Θέση περιεχομένου 2"/>
          <p:cNvSpPr>
            <a:spLocks noGrp="1"/>
          </p:cNvSpPr>
          <p:nvPr>
            <p:ph sz="quarter" idx="4294967295"/>
          </p:nvPr>
        </p:nvSpPr>
        <p:spPr>
          <a:xfrm>
            <a:off x="2573386" y="11197534"/>
            <a:ext cx="3195554" cy="599115"/>
          </a:xfrm>
          <a:prstGeom prst="rect">
            <a:avLst/>
          </a:prstGeom>
        </p:spPr>
        <p:txBody>
          <a:bodyPr>
            <a:noAutofit/>
          </a:bodyPr>
          <a:lstStyle/>
          <a:p>
            <a:pPr marL="0" indent="0">
              <a:buNone/>
            </a:pPr>
            <a:r>
              <a:rPr lang="el-GR" sz="3200" b="1" dirty="0" smtClean="0"/>
              <a:t>Σ.Δ.Ε. Ξάνθης</a:t>
            </a:r>
            <a:endParaRPr lang="el-GR" sz="3200" b="1" dirty="0"/>
          </a:p>
        </p:txBody>
      </p:sp>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22929" y="4700742"/>
            <a:ext cx="6549828" cy="6197206"/>
          </a:xfrm>
          <a:prstGeom prst="rect">
            <a:avLst/>
          </a:prstGeom>
        </p:spPr>
      </p:pic>
      <p:sp>
        <p:nvSpPr>
          <p:cNvPr id="11" name="Θέση περιεχομένου 2"/>
          <p:cNvSpPr>
            <a:spLocks noGrp="1"/>
          </p:cNvSpPr>
          <p:nvPr>
            <p:ph sz="quarter" idx="4294967295"/>
          </p:nvPr>
        </p:nvSpPr>
        <p:spPr>
          <a:xfrm>
            <a:off x="11712889" y="11182673"/>
            <a:ext cx="3195554" cy="599115"/>
          </a:xfrm>
          <a:prstGeom prst="rect">
            <a:avLst/>
          </a:prstGeom>
        </p:spPr>
        <p:txBody>
          <a:bodyPr>
            <a:noAutofit/>
          </a:bodyPr>
          <a:lstStyle/>
          <a:p>
            <a:pPr marL="0" indent="0">
              <a:buNone/>
            </a:pPr>
            <a:r>
              <a:rPr lang="el-GR" sz="3200" b="1" dirty="0" smtClean="0"/>
              <a:t>Σ.Δ.Ε. Βόλου</a:t>
            </a:r>
            <a:endParaRPr lang="el-GR" sz="3200" b="1" dirty="0"/>
          </a:p>
        </p:txBody>
      </p:sp>
      <p:pic>
        <p:nvPicPr>
          <p:cNvPr id="4" name="Εικόνα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9897" y="4596165"/>
            <a:ext cx="8493032" cy="6406360"/>
          </a:xfrm>
          <a:prstGeom prst="rect">
            <a:avLst/>
          </a:prstGeom>
        </p:spPr>
      </p:pic>
      <p:sp>
        <p:nvSpPr>
          <p:cNvPr id="15" name="Θέση περιεχομένου 2"/>
          <p:cNvSpPr>
            <a:spLocks noGrp="1"/>
          </p:cNvSpPr>
          <p:nvPr>
            <p:ph sz="quarter" idx="4294967295"/>
          </p:nvPr>
        </p:nvSpPr>
        <p:spPr>
          <a:xfrm>
            <a:off x="19300066" y="11122382"/>
            <a:ext cx="3195554" cy="599115"/>
          </a:xfrm>
          <a:prstGeom prst="rect">
            <a:avLst/>
          </a:prstGeom>
        </p:spPr>
        <p:txBody>
          <a:bodyPr>
            <a:noAutofit/>
          </a:bodyPr>
          <a:lstStyle/>
          <a:p>
            <a:pPr marL="0" indent="0">
              <a:buNone/>
            </a:pPr>
            <a:r>
              <a:rPr lang="el-GR" sz="3200" b="1" dirty="0" smtClean="0"/>
              <a:t>Σ.Δ.Ε. Κέρκυρας</a:t>
            </a:r>
            <a:endParaRPr lang="el-GR" sz="3200" b="1" dirty="0"/>
          </a:p>
        </p:txBody>
      </p:sp>
    </p:spTree>
    <p:extLst>
      <p:ext uri="{BB962C8B-B14F-4D97-AF65-F5344CB8AC3E}">
        <p14:creationId xmlns:p14="http://schemas.microsoft.com/office/powerpoint/2010/main" val="2006875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12" name="Εικόνα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3"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4" name="Θέση περιεχομένου 2"/>
          <p:cNvSpPr>
            <a:spLocks noGrp="1"/>
          </p:cNvSpPr>
          <p:nvPr>
            <p:ph sz="quarter" idx="4294967295"/>
          </p:nvPr>
        </p:nvSpPr>
        <p:spPr>
          <a:xfrm>
            <a:off x="1355487" y="3289406"/>
            <a:ext cx="16475313" cy="750944"/>
          </a:xfrm>
          <a:prstGeom prst="rect">
            <a:avLst/>
          </a:prstGeom>
        </p:spPr>
        <p:txBody>
          <a:bodyPr>
            <a:normAutofit/>
          </a:bodyPr>
          <a:lstStyle/>
          <a:p>
            <a:pPr marL="0" indent="0">
              <a:buNone/>
            </a:pPr>
            <a:r>
              <a:rPr lang="el-GR" sz="4400" b="1" u="sng" dirty="0" smtClean="0"/>
              <a:t>ΕΚΔΗΛΩΣΕΙΣ ΕΝΗΜΕΡΩΣΗΣ – ΟΜΙΛΙΕΣ Σ.Δ.Ε. 2023 - 2024</a:t>
            </a:r>
          </a:p>
          <a:p>
            <a:pPr marL="0" indent="0">
              <a:buNone/>
            </a:pPr>
            <a:endParaRPr lang="el-GR" sz="4400" b="1" u="sng" dirty="0" smtClean="0"/>
          </a:p>
        </p:txBody>
      </p:sp>
      <p:sp>
        <p:nvSpPr>
          <p:cNvPr id="8" name="Θέση περιεχομένου 2"/>
          <p:cNvSpPr>
            <a:spLocks noGrp="1"/>
          </p:cNvSpPr>
          <p:nvPr>
            <p:ph sz="quarter" idx="4294967295"/>
          </p:nvPr>
        </p:nvSpPr>
        <p:spPr>
          <a:xfrm>
            <a:off x="647256" y="10909414"/>
            <a:ext cx="6442362" cy="1457516"/>
          </a:xfrm>
          <a:prstGeom prst="rect">
            <a:avLst/>
          </a:prstGeom>
        </p:spPr>
        <p:txBody>
          <a:bodyPr>
            <a:noAutofit/>
          </a:bodyPr>
          <a:lstStyle/>
          <a:p>
            <a:pPr marL="0" indent="0">
              <a:buNone/>
            </a:pPr>
            <a:r>
              <a:rPr lang="el-GR" sz="3200" b="1" dirty="0" smtClean="0"/>
              <a:t>Ενημέρωση από την Πυροσβεστική Σ.Δ.Ε. Ξάνθης</a:t>
            </a:r>
            <a:endParaRPr lang="el-GR" sz="3200" b="1" dirty="0"/>
          </a:p>
        </p:txBody>
      </p:sp>
      <p:sp>
        <p:nvSpPr>
          <p:cNvPr id="11" name="Θέση περιεχομένου 2"/>
          <p:cNvSpPr>
            <a:spLocks noGrp="1"/>
          </p:cNvSpPr>
          <p:nvPr>
            <p:ph sz="quarter" idx="4294967295"/>
          </p:nvPr>
        </p:nvSpPr>
        <p:spPr>
          <a:xfrm>
            <a:off x="8800945" y="10860504"/>
            <a:ext cx="8221044" cy="1547344"/>
          </a:xfrm>
          <a:prstGeom prst="rect">
            <a:avLst/>
          </a:prstGeom>
        </p:spPr>
        <p:txBody>
          <a:bodyPr>
            <a:noAutofit/>
          </a:bodyPr>
          <a:lstStyle/>
          <a:p>
            <a:pPr marL="0" indent="0">
              <a:buNone/>
            </a:pPr>
            <a:r>
              <a:rPr lang="en-US" sz="3200" b="1" dirty="0" smtClean="0"/>
              <a:t>“Living beyond earth” </a:t>
            </a:r>
            <a:r>
              <a:rPr lang="el-GR" sz="3200" b="1" dirty="0" smtClean="0"/>
              <a:t>του προγράμματος </a:t>
            </a:r>
            <a:r>
              <a:rPr lang="en-US" sz="3200" b="1" dirty="0" smtClean="0"/>
              <a:t>ARISS </a:t>
            </a:r>
            <a:r>
              <a:rPr lang="el-GR" sz="3200" b="1" dirty="0" smtClean="0"/>
              <a:t>του Διαστημικού Σταθμού </a:t>
            </a:r>
            <a:r>
              <a:rPr lang="en-US" sz="3200" b="1" dirty="0" smtClean="0"/>
              <a:t>I.S.S.- </a:t>
            </a:r>
            <a:r>
              <a:rPr lang="el-GR" sz="3200" b="1" dirty="0" smtClean="0"/>
              <a:t>Σ.Δ.Ε. Ορεστιάδας</a:t>
            </a:r>
            <a:endParaRPr lang="el-GR" sz="3200" b="1" dirty="0"/>
          </a:p>
        </p:txBody>
      </p:sp>
      <p:sp>
        <p:nvSpPr>
          <p:cNvPr id="15" name="Θέση περιεχομένου 2"/>
          <p:cNvSpPr>
            <a:spLocks noGrp="1"/>
          </p:cNvSpPr>
          <p:nvPr>
            <p:ph sz="quarter" idx="4294967295"/>
          </p:nvPr>
        </p:nvSpPr>
        <p:spPr>
          <a:xfrm>
            <a:off x="18262656" y="10992739"/>
            <a:ext cx="5315298" cy="1304594"/>
          </a:xfrm>
          <a:prstGeom prst="rect">
            <a:avLst/>
          </a:prstGeom>
        </p:spPr>
        <p:txBody>
          <a:bodyPr>
            <a:noAutofit/>
          </a:bodyPr>
          <a:lstStyle/>
          <a:p>
            <a:pPr marL="0" indent="0">
              <a:buNone/>
            </a:pPr>
            <a:r>
              <a:rPr lang="el-GR" sz="3200" b="1" dirty="0" smtClean="0"/>
              <a:t>Συνέδριο με θέμα το νερό - Σ.Δ.Ε. Μεσολογγίου</a:t>
            </a:r>
            <a:endParaRPr lang="el-GR" sz="3200" b="1" dirty="0"/>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84" y="4314900"/>
            <a:ext cx="8524798" cy="6403288"/>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6501" y="4314900"/>
            <a:ext cx="7651338" cy="6403290"/>
          </a:xfrm>
          <a:prstGeom prst="rect">
            <a:avLst/>
          </a:prstGeom>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6758" y="4267448"/>
            <a:ext cx="7535910" cy="6450740"/>
          </a:xfrm>
          <a:prstGeom prst="rect">
            <a:avLst/>
          </a:prstGeom>
        </p:spPr>
      </p:pic>
    </p:spTree>
    <p:extLst>
      <p:ext uri="{BB962C8B-B14F-4D97-AF65-F5344CB8AC3E}">
        <p14:creationId xmlns:p14="http://schemas.microsoft.com/office/powerpoint/2010/main" val="147089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sz="4000" dirty="0" smtClean="0"/>
              <a:t/>
            </a:r>
            <a:br>
              <a:rPr lang="el-GR" sz="4000" dirty="0" smtClean="0"/>
            </a:br>
            <a:r>
              <a:rPr lang="el-GR" sz="4000" dirty="0" smtClean="0"/>
              <a:t>ΣΧΟΛΕΙΑ </a:t>
            </a:r>
            <a:r>
              <a:rPr lang="el-GR" sz="4000" dirty="0"/>
              <a:t>ΔΕΥΤΕΡΗΣ ΕΥΚΑΙΡΙΑΣ</a:t>
            </a:r>
            <a:r>
              <a:rPr lang="el-GR" dirty="0"/>
              <a:t/>
            </a:r>
            <a:br>
              <a:rPr lang="el-GR" dirty="0"/>
            </a:br>
            <a:endParaRPr lang="el-GR" dirty="0"/>
          </a:p>
        </p:txBody>
      </p:sp>
      <p:pic>
        <p:nvPicPr>
          <p:cNvPr id="4" name="Θέση περιεχομένου 3"/>
          <p:cNvPicPr>
            <a:picLocks noGrp="1" noChangeAspect="1"/>
          </p:cNvPicPr>
          <p:nvPr>
            <p:ph idx="1"/>
          </p:nvPr>
        </p:nvPicPr>
        <p:blipFill>
          <a:blip r:embed="rId2"/>
          <a:stretch>
            <a:fillRect/>
          </a:stretch>
        </p:blipFill>
        <p:spPr>
          <a:xfrm>
            <a:off x="1280160" y="2078182"/>
            <a:ext cx="21292910" cy="10058399"/>
          </a:xfrm>
          <a:prstGeom prst="rect">
            <a:avLst/>
          </a:prstGeom>
        </p:spPr>
      </p:pic>
    </p:spTree>
    <p:extLst>
      <p:ext uri="{BB962C8B-B14F-4D97-AF65-F5344CB8AC3E}">
        <p14:creationId xmlns:p14="http://schemas.microsoft.com/office/powerpoint/2010/main" val="194319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12" name="Εικόνα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3"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4" name="Θέση περιεχομένου 2"/>
          <p:cNvSpPr>
            <a:spLocks noGrp="1"/>
          </p:cNvSpPr>
          <p:nvPr>
            <p:ph sz="quarter" idx="4294967295"/>
          </p:nvPr>
        </p:nvSpPr>
        <p:spPr>
          <a:xfrm>
            <a:off x="1355488" y="3040494"/>
            <a:ext cx="10469600" cy="1636077"/>
          </a:xfrm>
          <a:prstGeom prst="rect">
            <a:avLst/>
          </a:prstGeom>
        </p:spPr>
        <p:txBody>
          <a:bodyPr>
            <a:normAutofit/>
          </a:bodyPr>
          <a:lstStyle/>
          <a:p>
            <a:pPr marL="0" indent="0">
              <a:buNone/>
            </a:pPr>
            <a:r>
              <a:rPr lang="el-GR" sz="4400" b="1" u="sng" dirty="0" smtClean="0"/>
              <a:t>ΑΚΟΥΓΟΝΤΑΣ ΤΟΥΣ ΕΚΠΑΙΔΕΥΟΜΕΝΟΥΣ</a:t>
            </a:r>
            <a:endParaRPr lang="el-GR" sz="4400" b="1" u="sng" dirty="0"/>
          </a:p>
        </p:txBody>
      </p:sp>
      <p:sp>
        <p:nvSpPr>
          <p:cNvPr id="8" name="Oval 11"/>
          <p:cNvSpPr/>
          <p:nvPr/>
        </p:nvSpPr>
        <p:spPr>
          <a:xfrm>
            <a:off x="16094585" y="3994135"/>
            <a:ext cx="5980146" cy="5651044"/>
          </a:xfrm>
          <a:prstGeom prst="ellipse">
            <a:avLst/>
          </a:prstGeom>
          <a:solidFill>
            <a:schemeClr val="bg1">
              <a:lumMod val="7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l-GR" sz="2500" b="1" dirty="0" smtClean="0">
                <a:solidFill>
                  <a:schemeClr val="tx1">
                    <a:lumMod val="85000"/>
                    <a:lumOff val="15000"/>
                  </a:schemeClr>
                </a:solidFill>
              </a:rPr>
              <a:t>«Χαίρομαι </a:t>
            </a:r>
            <a:r>
              <a:rPr lang="el-GR" sz="2500" b="1" dirty="0">
                <a:solidFill>
                  <a:schemeClr val="tx1">
                    <a:lumMod val="85000"/>
                    <a:lumOff val="15000"/>
                  </a:schemeClr>
                </a:solidFill>
              </a:rPr>
              <a:t>που κατάφερα να προσέλθω σ’ αυτό το σχολείο. Γοητεύτηκα από τις γνώσεις </a:t>
            </a:r>
          </a:p>
          <a:p>
            <a:r>
              <a:rPr lang="el-GR" sz="2500" b="1" dirty="0">
                <a:solidFill>
                  <a:schemeClr val="tx1">
                    <a:lumMod val="85000"/>
                    <a:lumOff val="15000"/>
                  </a:schemeClr>
                </a:solidFill>
              </a:rPr>
              <a:t>των καθηγητών. Ήταν το χρυσάφι που βρήκα στη ζωή μου. Εύχομαι να συνεχίσω να </a:t>
            </a:r>
            <a:r>
              <a:rPr lang="el-GR" sz="2500" b="1" dirty="0" smtClean="0">
                <a:solidFill>
                  <a:schemeClr val="tx1">
                    <a:lumMod val="85000"/>
                    <a:lumOff val="15000"/>
                  </a:schemeClr>
                </a:solidFill>
              </a:rPr>
              <a:t>ανακαλύπτω </a:t>
            </a:r>
            <a:r>
              <a:rPr lang="el-GR" sz="2500" b="1" dirty="0">
                <a:solidFill>
                  <a:schemeClr val="tx1">
                    <a:lumMod val="85000"/>
                    <a:lumOff val="15000"/>
                  </a:schemeClr>
                </a:solidFill>
              </a:rPr>
              <a:t>τέτοιους κόσμους. Θα φυλάξω ότι στοιχείο μου δώσατε και με </a:t>
            </a:r>
            <a:r>
              <a:rPr lang="el-GR" sz="2500" b="1" dirty="0" smtClean="0">
                <a:solidFill>
                  <a:schemeClr val="tx1">
                    <a:lumMod val="85000"/>
                    <a:lumOff val="15000"/>
                  </a:schemeClr>
                </a:solidFill>
              </a:rPr>
              <a:t>αυτ</a:t>
            </a:r>
            <a:r>
              <a:rPr lang="el-GR" sz="2500" b="1" dirty="0">
                <a:solidFill>
                  <a:schemeClr val="tx1">
                    <a:lumMod val="85000"/>
                    <a:lumOff val="15000"/>
                  </a:schemeClr>
                </a:solidFill>
              </a:rPr>
              <a:t>ά</a:t>
            </a:r>
            <a:r>
              <a:rPr lang="el-GR" sz="2500" b="1" dirty="0" smtClean="0">
                <a:solidFill>
                  <a:schemeClr val="tx1">
                    <a:lumMod val="85000"/>
                    <a:lumOff val="15000"/>
                  </a:schemeClr>
                </a:solidFill>
              </a:rPr>
              <a:t> </a:t>
            </a:r>
            <a:r>
              <a:rPr lang="el-GR" sz="2500" b="1" dirty="0">
                <a:solidFill>
                  <a:schemeClr val="tx1">
                    <a:lumMod val="85000"/>
                    <a:lumOff val="15000"/>
                  </a:schemeClr>
                </a:solidFill>
              </a:rPr>
              <a:t>θα ξαναγίνομαι </a:t>
            </a:r>
            <a:r>
              <a:rPr lang="el-GR" sz="2500" b="1" dirty="0" smtClean="0">
                <a:solidFill>
                  <a:schemeClr val="tx1">
                    <a:lumMod val="85000"/>
                    <a:lumOff val="15000"/>
                  </a:schemeClr>
                </a:solidFill>
              </a:rPr>
              <a:t>παιδί!» </a:t>
            </a:r>
            <a:r>
              <a:rPr lang="el-GR" sz="2500" b="1" dirty="0">
                <a:solidFill>
                  <a:schemeClr val="tx1">
                    <a:lumMod val="85000"/>
                    <a:lumOff val="15000"/>
                  </a:schemeClr>
                </a:solidFill>
              </a:rPr>
              <a:t>(Κ.Β.) </a:t>
            </a:r>
            <a:endParaRPr lang="en-JM" sz="2500" b="1" dirty="0">
              <a:solidFill>
                <a:schemeClr val="tx1">
                  <a:lumMod val="85000"/>
                  <a:lumOff val="15000"/>
                </a:schemeClr>
              </a:solidFill>
            </a:endParaRPr>
          </a:p>
        </p:txBody>
      </p:sp>
      <p:sp>
        <p:nvSpPr>
          <p:cNvPr id="15" name="Oval 10"/>
          <p:cNvSpPr/>
          <p:nvPr/>
        </p:nvSpPr>
        <p:spPr>
          <a:xfrm>
            <a:off x="982551" y="4129737"/>
            <a:ext cx="5685870" cy="5379840"/>
          </a:xfrm>
          <a:prstGeom prst="ellipse">
            <a:avLst/>
          </a:prstGeom>
          <a:solidFill>
            <a:schemeClr val="accent4">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l-GR" sz="3200" b="1" dirty="0" smtClean="0"/>
              <a:t>«Τι να </a:t>
            </a:r>
            <a:r>
              <a:rPr lang="el-GR" sz="3200" b="1" dirty="0"/>
              <a:t>πω, βρήκα τα πάντα, δεύτερή μου οικογένεια, τούς αγαπώ όλους και ένα </a:t>
            </a:r>
            <a:r>
              <a:rPr lang="el-GR" sz="3200" b="1" dirty="0" smtClean="0"/>
              <a:t>μεγάλο </a:t>
            </a:r>
            <a:r>
              <a:rPr lang="el-GR" sz="3200" b="1" dirty="0"/>
              <a:t>ευχαριστώ για όλα όσα έζησα</a:t>
            </a:r>
            <a:r>
              <a:rPr lang="el-GR" sz="3200" b="1" dirty="0" smtClean="0"/>
              <a:t>!!!» </a:t>
            </a:r>
            <a:r>
              <a:rPr lang="el-GR" sz="3200" b="1" dirty="0"/>
              <a:t>(C.K</a:t>
            </a:r>
            <a:r>
              <a:rPr lang="el-GR" sz="3200" b="1" dirty="0" smtClean="0"/>
              <a:t>.)</a:t>
            </a:r>
            <a:endParaRPr lang="el-GR" sz="3200" b="1" dirty="0"/>
          </a:p>
          <a:p>
            <a:endParaRPr lang="el-GR" sz="800" dirty="0"/>
          </a:p>
        </p:txBody>
      </p:sp>
      <p:sp>
        <p:nvSpPr>
          <p:cNvPr id="16" name="Oval 9"/>
          <p:cNvSpPr/>
          <p:nvPr/>
        </p:nvSpPr>
        <p:spPr>
          <a:xfrm>
            <a:off x="8537618" y="6015360"/>
            <a:ext cx="6269660" cy="6123980"/>
          </a:xfrm>
          <a:prstGeom prst="ellipse">
            <a:avLst/>
          </a:prstGeom>
          <a:solidFill>
            <a:srgbClr val="005EA4">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l-GR" sz="3200" b="1" dirty="0" smtClean="0"/>
              <a:t>«Χαίρομαι </a:t>
            </a:r>
            <a:r>
              <a:rPr lang="el-GR" sz="3200" b="1" dirty="0"/>
              <a:t>πολύ που μου δόθηκε η ευκαιρία να </a:t>
            </a:r>
            <a:r>
              <a:rPr lang="el-GR" sz="3200" b="1" dirty="0" smtClean="0"/>
              <a:t> μάθω </a:t>
            </a:r>
            <a:r>
              <a:rPr lang="el-GR" sz="3200" b="1" dirty="0"/>
              <a:t>τόσα πράγματα από όλους σας. Είσαστε </a:t>
            </a:r>
            <a:r>
              <a:rPr lang="el-GR" sz="3200" b="1" dirty="0" smtClean="0"/>
              <a:t>όλοι </a:t>
            </a:r>
            <a:r>
              <a:rPr lang="el-GR" sz="3200" b="1" dirty="0"/>
              <a:t>πολύ αξιόλογοι και χαίρομαι πολύ που σας </a:t>
            </a:r>
            <a:r>
              <a:rPr lang="el-GR" sz="3200" b="1" dirty="0" smtClean="0"/>
              <a:t> γνώρισα</a:t>
            </a:r>
            <a:r>
              <a:rPr lang="el-GR" sz="3200" b="1" dirty="0"/>
              <a:t>!! Να είσαστε πάντα καλά</a:t>
            </a:r>
            <a:r>
              <a:rPr lang="el-GR" sz="3200" b="1" dirty="0" smtClean="0"/>
              <a:t>!!!» </a:t>
            </a:r>
            <a:r>
              <a:rPr lang="el-GR" sz="3200" b="1" dirty="0"/>
              <a:t>(Β.Σ.)</a:t>
            </a:r>
          </a:p>
        </p:txBody>
      </p:sp>
    </p:spTree>
    <p:extLst>
      <p:ext uri="{BB962C8B-B14F-4D97-AF65-F5344CB8AC3E}">
        <p14:creationId xmlns:p14="http://schemas.microsoft.com/office/powerpoint/2010/main" val="342709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Περιεχόμενο παρουσίασης</a:t>
            </a:r>
            <a:endParaRPr lang="el-GR" dirty="0"/>
          </a:p>
        </p:txBody>
      </p:sp>
      <p:sp>
        <p:nvSpPr>
          <p:cNvPr id="3" name="Θέση περιεχομένου 2"/>
          <p:cNvSpPr>
            <a:spLocks noGrp="1"/>
          </p:cNvSpPr>
          <p:nvPr>
            <p:ph idx="1"/>
          </p:nvPr>
        </p:nvSpPr>
        <p:spPr>
          <a:xfrm>
            <a:off x="1666468" y="2576946"/>
            <a:ext cx="17291003" cy="4134098"/>
          </a:xfrm>
        </p:spPr>
        <p:txBody>
          <a:bodyPr>
            <a:normAutofit lnSpcReduction="10000"/>
          </a:bodyPr>
          <a:lstStyle/>
          <a:p>
            <a:r>
              <a:rPr lang="el-GR" dirty="0" smtClean="0"/>
              <a:t>Σύντομη περιγραφή συγχρηματοδοτούμενης Πράξης</a:t>
            </a:r>
          </a:p>
          <a:p>
            <a:r>
              <a:rPr lang="el-GR" dirty="0" smtClean="0"/>
              <a:t>Υλοποίηση Φυσικού και Οικονομικού αντικειμένου Πράξης</a:t>
            </a:r>
            <a:endParaRPr lang="en-US" dirty="0" smtClean="0"/>
          </a:p>
          <a:p>
            <a:r>
              <a:rPr lang="el-GR" dirty="0" smtClean="0"/>
              <a:t>Προγραμματισμός δράσεων</a:t>
            </a:r>
          </a:p>
          <a:p>
            <a:r>
              <a:rPr lang="el-GR" dirty="0"/>
              <a:t>Καταγραφή προβλημάτων – Προτάσεις – Αναμενόμενα οφέλη</a:t>
            </a:r>
            <a:endParaRPr lang="el-GR" dirty="0" smtClean="0"/>
          </a:p>
          <a:p>
            <a:r>
              <a:rPr lang="el-GR" dirty="0" smtClean="0"/>
              <a:t>Απολογιστικά στοιχεία σχ. χρονιάς 2023-2024</a:t>
            </a:r>
          </a:p>
          <a:p>
            <a:endParaRPr lang="el-GR" dirty="0" smtClean="0"/>
          </a:p>
          <a:p>
            <a:endParaRPr lang="el-GR" dirty="0" smtClean="0"/>
          </a:p>
          <a:p>
            <a:endParaRPr lang="el-GR" dirty="0"/>
          </a:p>
        </p:txBody>
      </p:sp>
      <p:pic>
        <p:nvPicPr>
          <p:cNvPr id="4" name="Εικόνα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3661" y="0"/>
            <a:ext cx="3599695" cy="3599695"/>
          </a:xfrm>
          <a:prstGeom prst="rect">
            <a:avLst/>
          </a:prstGeom>
        </p:spPr>
      </p:pic>
    </p:spTree>
    <p:extLst>
      <p:ext uri="{BB962C8B-B14F-4D97-AF65-F5344CB8AC3E}">
        <p14:creationId xmlns:p14="http://schemas.microsoft.com/office/powerpoint/2010/main" val="1852510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2" name="Εικόνα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sp>
        <p:nvSpPr>
          <p:cNvPr id="13" name="Rectangular Callout 5"/>
          <p:cNvSpPr/>
          <p:nvPr/>
        </p:nvSpPr>
        <p:spPr>
          <a:xfrm>
            <a:off x="11324329" y="3932491"/>
            <a:ext cx="4389096" cy="1900254"/>
          </a:xfrm>
          <a:prstGeom prst="wedgeRectCallout">
            <a:avLst>
              <a:gd name="adj1" fmla="val -35040"/>
              <a:gd name="adj2" fmla="val 85930"/>
            </a:avLst>
          </a:prstGeom>
          <a:solidFill>
            <a:srgbClr val="0070C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tx1"/>
              </a:buClr>
              <a:buSzPct val="75000"/>
            </a:pPr>
            <a:r>
              <a:rPr lang="el-GR" altLang="el-GR" sz="2400" b="1" i="1" dirty="0">
                <a:latin typeface="Arial" panose="020B0604020202020204" pitchFamily="34" charset="0"/>
                <a:cs typeface="Arial" panose="020B0604020202020204" pitchFamily="34" charset="0"/>
              </a:rPr>
              <a:t>    Διάρκεια 18 μήνες, </a:t>
            </a:r>
          </a:p>
          <a:p>
            <a:pPr>
              <a:spcBef>
                <a:spcPct val="20000"/>
              </a:spcBef>
              <a:buClr>
                <a:schemeClr val="tx1"/>
              </a:buClr>
              <a:buSzPct val="75000"/>
            </a:pPr>
            <a:r>
              <a:rPr lang="el-GR" altLang="el-GR" sz="2400" b="1" i="1" dirty="0">
                <a:latin typeface="Arial" panose="020B0604020202020204" pitchFamily="34" charset="0"/>
                <a:cs typeface="Arial" panose="020B0604020202020204" pitchFamily="34" charset="0"/>
              </a:rPr>
              <a:t>           σε δύο </a:t>
            </a:r>
            <a:r>
              <a:rPr lang="el-GR" altLang="el-GR" sz="2400" b="1" i="1" dirty="0" smtClean="0">
                <a:latin typeface="Arial" panose="020B0604020202020204" pitchFamily="34" charset="0"/>
                <a:cs typeface="Arial" panose="020B0604020202020204" pitchFamily="34" charset="0"/>
              </a:rPr>
              <a:t>κύκλους</a:t>
            </a:r>
            <a:endParaRPr lang="en-JM" sz="2400" b="1" i="1" dirty="0">
              <a:latin typeface="Arial" panose="020B0604020202020204" pitchFamily="34" charset="0"/>
              <a:cs typeface="Arial" panose="020B0604020202020204" pitchFamily="34" charset="0"/>
            </a:endParaRPr>
          </a:p>
        </p:txBody>
      </p:sp>
      <p:sp>
        <p:nvSpPr>
          <p:cNvPr id="25" name="Rectangular Callout 7"/>
          <p:cNvSpPr/>
          <p:nvPr/>
        </p:nvSpPr>
        <p:spPr>
          <a:xfrm>
            <a:off x="5853895" y="6083074"/>
            <a:ext cx="4578708" cy="1914200"/>
          </a:xfrm>
          <a:prstGeom prst="wedgeRectCallout">
            <a:avLst>
              <a:gd name="adj1" fmla="val -33923"/>
              <a:gd name="adj2" fmla="val 84612"/>
            </a:avLst>
          </a:prstGeom>
          <a:solidFill>
            <a:schemeClr val="accent5">
              <a:lumMod val="75000"/>
            </a:schemeClr>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altLang="el-GR" sz="2400" b="1" i="1" dirty="0">
                <a:latin typeface="Arial" panose="020B0604020202020204" pitchFamily="34" charset="0"/>
                <a:cs typeface="Arial" panose="020B0604020202020204" pitchFamily="34" charset="0"/>
              </a:rPr>
              <a:t>Τίτλος Σπουδών ισότιμος με το Απολυτήριο του </a:t>
            </a:r>
            <a:r>
              <a:rPr lang="el-GR" altLang="el-GR" sz="2400" b="1" i="1" dirty="0" smtClean="0">
                <a:latin typeface="Arial" panose="020B0604020202020204" pitchFamily="34" charset="0"/>
                <a:cs typeface="Arial" panose="020B0604020202020204" pitchFamily="34" charset="0"/>
              </a:rPr>
              <a:t>Γυμνασίου (ν. 4763/2020)</a:t>
            </a:r>
            <a:endParaRPr lang="en-JM" sz="2400" dirty="0">
              <a:latin typeface="Arial" panose="020B0604020202020204" pitchFamily="34" charset="0"/>
              <a:cs typeface="Arial" panose="020B0604020202020204" pitchFamily="34" charset="0"/>
            </a:endParaRPr>
          </a:p>
        </p:txBody>
      </p:sp>
      <p:sp>
        <p:nvSpPr>
          <p:cNvPr id="26" name="Rectangular Callout 9"/>
          <p:cNvSpPr/>
          <p:nvPr/>
        </p:nvSpPr>
        <p:spPr>
          <a:xfrm>
            <a:off x="642068" y="3918545"/>
            <a:ext cx="4670028" cy="1914200"/>
          </a:xfrm>
          <a:prstGeom prst="wedgeRectCallout">
            <a:avLst>
              <a:gd name="adj1" fmla="val 12910"/>
              <a:gd name="adj2" fmla="val 87187"/>
            </a:avLst>
          </a:prstGeom>
          <a:solidFill>
            <a:srgbClr val="0070C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tx1"/>
              </a:buClr>
              <a:buSzPct val="75000"/>
            </a:pPr>
            <a:r>
              <a:rPr lang="el-GR" altLang="el-GR" sz="2400" b="1" i="1" dirty="0" smtClean="0">
                <a:latin typeface="Arial" panose="020B0604020202020204" pitchFamily="34" charset="0"/>
                <a:cs typeface="Arial" panose="020B0604020202020204" pitchFamily="34" charset="0"/>
              </a:rPr>
              <a:t>80</a:t>
            </a:r>
            <a:r>
              <a:rPr lang="en-US" altLang="el-GR" sz="2400" b="1" i="1" dirty="0" smtClean="0">
                <a:latin typeface="Arial" panose="020B0604020202020204" pitchFamily="34" charset="0"/>
                <a:cs typeface="Arial" panose="020B0604020202020204" pitchFamily="34" charset="0"/>
              </a:rPr>
              <a:t> </a:t>
            </a:r>
            <a:r>
              <a:rPr lang="el-GR" altLang="el-GR" sz="2400" b="1" i="1" dirty="0" smtClean="0">
                <a:latin typeface="Arial" panose="020B0604020202020204" pitchFamily="34" charset="0"/>
                <a:cs typeface="Arial" panose="020B0604020202020204" pitchFamily="34" charset="0"/>
              </a:rPr>
              <a:t>Σχολεία</a:t>
            </a:r>
            <a:r>
              <a:rPr lang="en-US" altLang="el-GR" sz="2400" b="1" i="1" dirty="0" smtClean="0">
                <a:latin typeface="Arial" panose="020B0604020202020204" pitchFamily="34" charset="0"/>
                <a:cs typeface="Arial" panose="020B0604020202020204" pitchFamily="34" charset="0"/>
              </a:rPr>
              <a:t> </a:t>
            </a:r>
            <a:r>
              <a:rPr lang="el-GR" altLang="el-GR" sz="2400" b="1" i="1" dirty="0" smtClean="0">
                <a:latin typeface="Arial" panose="020B0604020202020204" pitchFamily="34" charset="0"/>
                <a:cs typeface="Arial" panose="020B0604020202020204" pitchFamily="34" charset="0"/>
              </a:rPr>
              <a:t>εκ των οποίων 12</a:t>
            </a:r>
            <a:r>
              <a:rPr lang="en-US" altLang="el-GR" sz="2400" b="1" i="1" dirty="0" smtClean="0">
                <a:latin typeface="Arial" panose="020B0604020202020204" pitchFamily="34" charset="0"/>
                <a:cs typeface="Arial" panose="020B0604020202020204" pitchFamily="34" charset="0"/>
              </a:rPr>
              <a:t> </a:t>
            </a:r>
            <a:r>
              <a:rPr lang="el-GR" altLang="el-GR" sz="2400" b="1" i="1" dirty="0" smtClean="0">
                <a:latin typeface="Arial" panose="020B0604020202020204" pitchFamily="34" charset="0"/>
                <a:cs typeface="Arial" panose="020B0604020202020204" pitchFamily="34" charset="0"/>
              </a:rPr>
              <a:t>σε </a:t>
            </a:r>
            <a:r>
              <a:rPr lang="el-GR" altLang="el-GR" sz="2400" b="1" i="1" dirty="0">
                <a:latin typeface="Arial" panose="020B0604020202020204" pitchFamily="34" charset="0"/>
                <a:cs typeface="Arial" panose="020B0604020202020204" pitchFamily="34" charset="0"/>
              </a:rPr>
              <a:t>Κ</a:t>
            </a:r>
            <a:r>
              <a:rPr lang="el-GR" altLang="el-GR" sz="2400" b="1" i="1" dirty="0" smtClean="0">
                <a:latin typeface="Arial" panose="020B0604020202020204" pitchFamily="34" charset="0"/>
                <a:cs typeface="Arial" panose="020B0604020202020204" pitchFamily="34" charset="0"/>
              </a:rPr>
              <a:t>αταστήματα </a:t>
            </a:r>
            <a:r>
              <a:rPr lang="el-GR" altLang="el-GR" sz="2400" b="1" i="1" dirty="0">
                <a:latin typeface="Arial" panose="020B0604020202020204" pitchFamily="34" charset="0"/>
                <a:cs typeface="Arial" panose="020B0604020202020204" pitchFamily="34" charset="0"/>
              </a:rPr>
              <a:t>Κράτησης και 28</a:t>
            </a:r>
            <a:r>
              <a:rPr lang="en-US" altLang="el-GR" sz="2400" b="1" i="1" dirty="0">
                <a:latin typeface="Arial" panose="020B0604020202020204" pitchFamily="34" charset="0"/>
                <a:cs typeface="Arial" panose="020B0604020202020204" pitchFamily="34" charset="0"/>
              </a:rPr>
              <a:t> </a:t>
            </a:r>
            <a:r>
              <a:rPr lang="el-GR" altLang="el-GR" sz="2400" b="1" i="1" dirty="0">
                <a:latin typeface="Arial" panose="020B0604020202020204" pitchFamily="34" charset="0"/>
                <a:cs typeface="Arial" panose="020B0604020202020204" pitchFamily="34" charset="0"/>
              </a:rPr>
              <a:t>τμήματα εκτός έδρας</a:t>
            </a:r>
          </a:p>
        </p:txBody>
      </p:sp>
      <p:sp>
        <p:nvSpPr>
          <p:cNvPr id="27" name="Rectangle 10"/>
          <p:cNvSpPr/>
          <p:nvPr/>
        </p:nvSpPr>
        <p:spPr>
          <a:xfrm>
            <a:off x="16389601" y="3908017"/>
            <a:ext cx="7301672" cy="1200329"/>
          </a:xfrm>
          <a:prstGeom prst="rect">
            <a:avLst/>
          </a:prstGeom>
        </p:spPr>
        <p:txBody>
          <a:bodyPr wrap="square">
            <a:spAutoFit/>
          </a:bodyPr>
          <a:lstStyle/>
          <a:p>
            <a:r>
              <a:rPr lang="el-GR" sz="3600" dirty="0">
                <a:solidFill>
                  <a:schemeClr val="tx1">
                    <a:lumMod val="75000"/>
                    <a:lumOff val="25000"/>
                  </a:schemeClr>
                </a:solidFill>
                <a:latin typeface="Bebas Neue" pitchFamily="34" charset="0"/>
                <a:ea typeface="Open sans" pitchFamily="34" charset="0"/>
                <a:cs typeface="Arial" pitchFamily="34" charset="0"/>
              </a:rPr>
              <a:t>ΜΙΑ ΔΕΥΤΕΡΗ ΕΥΚΑΙΡΙΑ ΓΙΑ ΤΗΝ ΚΟΙΝΩΝΙΑ</a:t>
            </a:r>
          </a:p>
        </p:txBody>
      </p:sp>
      <p:sp>
        <p:nvSpPr>
          <p:cNvPr id="28" name="Text Placeholder 1"/>
          <p:cNvSpPr txBox="1">
            <a:spLocks/>
          </p:cNvSpPr>
          <p:nvPr/>
        </p:nvSpPr>
        <p:spPr>
          <a:xfrm>
            <a:off x="16305707" y="5513834"/>
            <a:ext cx="7469460" cy="6306528"/>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solidFill>
                  <a:schemeClr val="tx1">
                    <a:lumMod val="75000"/>
                    <a:lumOff val="25000"/>
                  </a:schemeClr>
                </a:solidFill>
                <a:latin typeface="Arial" pitchFamily="34" charset="0"/>
                <a:ea typeface="Open sans" pitchFamily="34" charset="0"/>
                <a:cs typeface="Arial" pitchFamily="34" charset="0"/>
              </a:rPr>
              <a:t>Τα Σχολεία </a:t>
            </a:r>
            <a:r>
              <a:rPr lang="el-GR" sz="2800" dirty="0">
                <a:solidFill>
                  <a:schemeClr val="tx1">
                    <a:lumMod val="75000"/>
                    <a:lumOff val="25000"/>
                  </a:schemeClr>
                </a:solidFill>
                <a:latin typeface="Arial" pitchFamily="34" charset="0"/>
                <a:ea typeface="Open sans" pitchFamily="34" charset="0"/>
                <a:cs typeface="Arial" pitchFamily="34" charset="0"/>
              </a:rPr>
              <a:t>Δεύτερης Ευκαιρίας είναι ένα </a:t>
            </a:r>
            <a:r>
              <a:rPr lang="el-GR" sz="2800" b="1" dirty="0">
                <a:solidFill>
                  <a:schemeClr val="tx1">
                    <a:lumMod val="75000"/>
                    <a:lumOff val="25000"/>
                  </a:schemeClr>
                </a:solidFill>
                <a:latin typeface="Arial" pitchFamily="34" charset="0"/>
                <a:ea typeface="Open sans" pitchFamily="34" charset="0"/>
                <a:cs typeface="Arial" pitchFamily="34" charset="0"/>
              </a:rPr>
              <a:t>καινοτόμο δημόσιο Σχολείο Εκπαίδευσης Ενηλίκων</a:t>
            </a:r>
            <a:r>
              <a:rPr lang="el-GR" sz="2800" dirty="0">
                <a:solidFill>
                  <a:schemeClr val="tx1">
                    <a:lumMod val="75000"/>
                    <a:lumOff val="25000"/>
                  </a:schemeClr>
                </a:solidFill>
                <a:latin typeface="Arial" pitchFamily="34" charset="0"/>
                <a:ea typeface="Open sans" pitchFamily="34" charset="0"/>
                <a:cs typeface="Arial" pitchFamily="34" charset="0"/>
              </a:rPr>
              <a:t>, για όσους διέρρευσαν από το εκπαιδευτικό σύστημα, πριν ολοκληρώσουν </a:t>
            </a:r>
            <a:r>
              <a:rPr lang="el-GR" sz="2800" dirty="0" smtClean="0">
                <a:solidFill>
                  <a:schemeClr val="tx1">
                    <a:lumMod val="75000"/>
                    <a:lumOff val="25000"/>
                  </a:schemeClr>
                </a:solidFill>
                <a:latin typeface="Arial" pitchFamily="34" charset="0"/>
                <a:ea typeface="Open sans" pitchFamily="34" charset="0"/>
                <a:cs typeface="Arial" pitchFamily="34" charset="0"/>
              </a:rPr>
              <a:t>την εννιάχρονη </a:t>
            </a:r>
            <a:r>
              <a:rPr lang="el-GR" sz="2800" dirty="0">
                <a:solidFill>
                  <a:schemeClr val="tx1">
                    <a:lumMod val="75000"/>
                    <a:lumOff val="25000"/>
                  </a:schemeClr>
                </a:solidFill>
                <a:latin typeface="Arial" pitchFamily="34" charset="0"/>
                <a:ea typeface="Open sans" pitchFamily="34" charset="0"/>
                <a:cs typeface="Arial" pitchFamily="34" charset="0"/>
              </a:rPr>
              <a:t>υποχρεωτική τους εκπαίδευση</a:t>
            </a:r>
            <a:r>
              <a:rPr lang="el-GR" sz="2800" dirty="0" smtClean="0">
                <a:solidFill>
                  <a:schemeClr val="tx1">
                    <a:lumMod val="75000"/>
                    <a:lumOff val="25000"/>
                  </a:schemeClr>
                </a:solidFill>
                <a:latin typeface="Arial" pitchFamily="34" charset="0"/>
                <a:ea typeface="Open sans" pitchFamily="34" charset="0"/>
                <a:cs typeface="Arial" pitchFamily="34" charset="0"/>
              </a:rPr>
              <a:t>.</a:t>
            </a:r>
          </a:p>
          <a:p>
            <a:pPr marL="0" indent="0">
              <a:buNone/>
            </a:pPr>
            <a:r>
              <a:rPr lang="el-GR" sz="2800" dirty="0">
                <a:solidFill>
                  <a:schemeClr val="tx1">
                    <a:lumMod val="75000"/>
                    <a:lumOff val="25000"/>
                  </a:schemeClr>
                </a:solidFill>
                <a:latin typeface="Arial" pitchFamily="34" charset="0"/>
                <a:ea typeface="Open sans" pitchFamily="34" charset="0"/>
                <a:cs typeface="Arial" pitchFamily="34" charset="0"/>
              </a:rPr>
              <a:t>Έχουν ως βασικό </a:t>
            </a:r>
            <a:r>
              <a:rPr lang="el-GR" sz="2800" b="1" dirty="0">
                <a:solidFill>
                  <a:schemeClr val="tx1">
                    <a:lumMod val="75000"/>
                    <a:lumOff val="25000"/>
                  </a:schemeClr>
                </a:solidFill>
                <a:latin typeface="Arial" pitchFamily="34" charset="0"/>
                <a:ea typeface="Open sans" pitchFamily="34" charset="0"/>
                <a:cs typeface="Arial" pitchFamily="34" charset="0"/>
              </a:rPr>
              <a:t>στόχο</a:t>
            </a:r>
            <a:r>
              <a:rPr lang="el-GR" sz="2800" dirty="0">
                <a:solidFill>
                  <a:schemeClr val="tx1">
                    <a:lumMod val="75000"/>
                    <a:lumOff val="25000"/>
                  </a:schemeClr>
                </a:solidFill>
                <a:latin typeface="Arial" pitchFamily="34" charset="0"/>
                <a:ea typeface="Open sans" pitchFamily="34" charset="0"/>
                <a:cs typeface="Arial" pitchFamily="34" charset="0"/>
              </a:rPr>
              <a:t> να καλύψουν τα υπάρχοντα εκπαιδευτικά κενά και να αναπτύξουν βασικές γνώσεις και δεξιότητες τόσο στο γενικό πληθυσμό όσο και σε ειδικές κοινωνικές ομάδες (φυλακισμένοι – τσιγγάνοι – μετανάστες), συμβάλλοντας στην πρόληψη και στην καταπολέμηση του κοινωνικού </a:t>
            </a:r>
            <a:r>
              <a:rPr lang="el-GR" sz="2800" dirty="0" smtClean="0">
                <a:solidFill>
                  <a:schemeClr val="tx1">
                    <a:lumMod val="75000"/>
                    <a:lumOff val="25000"/>
                  </a:schemeClr>
                </a:solidFill>
                <a:latin typeface="Arial" pitchFamily="34" charset="0"/>
                <a:ea typeface="Open sans" pitchFamily="34" charset="0"/>
                <a:cs typeface="Arial" pitchFamily="34" charset="0"/>
              </a:rPr>
              <a:t>αποκλεισμού.</a:t>
            </a:r>
          </a:p>
          <a:p>
            <a:pPr marL="0" indent="0">
              <a:buNone/>
            </a:pPr>
            <a:endParaRPr lang="en-JM" sz="2800" dirty="0">
              <a:solidFill>
                <a:schemeClr val="tx1">
                  <a:lumMod val="75000"/>
                  <a:lumOff val="25000"/>
                </a:schemeClr>
              </a:solidFill>
              <a:latin typeface="Arial" pitchFamily="34" charset="0"/>
              <a:cs typeface="Arial" pitchFamily="34" charset="0"/>
            </a:endParaRPr>
          </a:p>
        </p:txBody>
      </p:sp>
      <p:sp>
        <p:nvSpPr>
          <p:cNvPr id="29" name="Text Placeholder 1"/>
          <p:cNvSpPr txBox="1">
            <a:spLocks/>
          </p:cNvSpPr>
          <p:nvPr/>
        </p:nvSpPr>
        <p:spPr>
          <a:xfrm>
            <a:off x="16389601" y="8518418"/>
            <a:ext cx="7301672" cy="3564177"/>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solidFill>
                  <a:schemeClr val="tx1">
                    <a:lumMod val="75000"/>
                    <a:lumOff val="25000"/>
                  </a:schemeClr>
                </a:solidFill>
                <a:latin typeface="Arial" pitchFamily="34" charset="0"/>
                <a:ea typeface="Open sans" pitchFamily="34" charset="0"/>
                <a:cs typeface="Arial" pitchFamily="34" charset="0"/>
              </a:rPr>
              <a:t>.</a:t>
            </a:r>
            <a:endParaRPr lang="en-JM" sz="2800" dirty="0">
              <a:solidFill>
                <a:schemeClr val="tx1">
                  <a:lumMod val="75000"/>
                  <a:lumOff val="25000"/>
                </a:schemeClr>
              </a:solidFill>
              <a:latin typeface="Arial" pitchFamily="34" charset="0"/>
              <a:cs typeface="Arial" pitchFamily="34" charset="0"/>
            </a:endParaRPr>
          </a:p>
        </p:txBody>
      </p:sp>
      <p:pic>
        <p:nvPicPr>
          <p:cNvPr id="2" name="Εικόνα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6"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17" name="Oval 4"/>
          <p:cNvSpPr/>
          <p:nvPr/>
        </p:nvSpPr>
        <p:spPr>
          <a:xfrm>
            <a:off x="10811217" y="6673596"/>
            <a:ext cx="2557938" cy="2647356"/>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chemeClr val="tx1"/>
                </a:solidFill>
              </a:rPr>
              <a:t>18</a:t>
            </a:r>
            <a:endParaRPr lang="el-GR" sz="4000" dirty="0">
              <a:solidFill>
                <a:schemeClr val="tx1"/>
              </a:solidFill>
            </a:endParaRPr>
          </a:p>
        </p:txBody>
      </p:sp>
      <p:sp>
        <p:nvSpPr>
          <p:cNvPr id="18" name="Oval 4"/>
          <p:cNvSpPr/>
          <p:nvPr/>
        </p:nvSpPr>
        <p:spPr>
          <a:xfrm>
            <a:off x="5150040" y="8734251"/>
            <a:ext cx="2557938" cy="2647356"/>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4000" dirty="0">
              <a:solidFill>
                <a:schemeClr val="tx1"/>
              </a:solidFill>
            </a:endParaRPr>
          </a:p>
        </p:txBody>
      </p:sp>
      <p:pic>
        <p:nvPicPr>
          <p:cNvPr id="19"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848" y="9453030"/>
            <a:ext cx="2661130" cy="1445750"/>
          </a:xfrm>
          <a:prstGeom prst="rect">
            <a:avLst/>
          </a:prstGeom>
        </p:spPr>
      </p:pic>
      <p:sp>
        <p:nvSpPr>
          <p:cNvPr id="20" name="Oval 4"/>
          <p:cNvSpPr/>
          <p:nvPr/>
        </p:nvSpPr>
        <p:spPr>
          <a:xfrm>
            <a:off x="1507888" y="6737794"/>
            <a:ext cx="2557938" cy="2647356"/>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smtClean="0">
                <a:solidFill>
                  <a:schemeClr val="tx1"/>
                </a:solidFill>
              </a:rPr>
              <a:t>79</a:t>
            </a:r>
            <a:endParaRPr lang="el-GR" sz="4000" dirty="0">
              <a:solidFill>
                <a:schemeClr val="tx1"/>
              </a:solidFill>
            </a:endParaRPr>
          </a:p>
        </p:txBody>
      </p:sp>
      <p:pic>
        <p:nvPicPr>
          <p:cNvPr id="3" name="Εικόνα 2"/>
          <p:cNvPicPr>
            <a:picLocks noChangeAspect="1"/>
          </p:cNvPicPr>
          <p:nvPr/>
        </p:nvPicPr>
        <p:blipFill>
          <a:blip r:embed="rId5"/>
          <a:stretch>
            <a:fillRect/>
          </a:stretch>
        </p:blipFill>
        <p:spPr>
          <a:xfrm>
            <a:off x="17290472" y="12225849"/>
            <a:ext cx="2277688" cy="1193442"/>
          </a:xfrm>
          <a:prstGeom prst="rect">
            <a:avLst/>
          </a:prstGeom>
        </p:spPr>
      </p:pic>
    </p:spTree>
    <p:extLst>
      <p:ext uri="{BB962C8B-B14F-4D97-AF65-F5344CB8AC3E}">
        <p14:creationId xmlns:p14="http://schemas.microsoft.com/office/powerpoint/2010/main" val="11892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551329"/>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r>
              <a:rPr lang="el-GR" sz="8800" dirty="0" smtClean="0"/>
              <a:t>ΣΧΟΛΕΙΑ </a:t>
            </a:r>
            <a:r>
              <a:rPr lang="el-GR" sz="8800" dirty="0" smtClean="0">
                <a:solidFill>
                  <a:srgbClr val="0070C0"/>
                </a:solidFill>
              </a:rPr>
              <a:t>ΔΕΥΤΕΡΗΣ ΕΥΚΑΙΡΙΑΣ</a:t>
            </a:r>
            <a:endParaRPr lang="en-JM" sz="8800" dirty="0">
              <a:solidFill>
                <a:srgbClr val="0070C0"/>
              </a:solidFill>
            </a:endParaRPr>
          </a:p>
        </p:txBody>
      </p:sp>
      <p:pic>
        <p:nvPicPr>
          <p:cNvPr id="12" name="Εικόνα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036" y="440655"/>
            <a:ext cx="3599695" cy="3599695"/>
          </a:xfrm>
          <a:prstGeom prst="rect">
            <a:avLst/>
          </a:prstGeom>
        </p:spPr>
      </p:pic>
      <p:pic>
        <p:nvPicPr>
          <p:cNvPr id="2" name="Εικόνα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6" name="Rectangle 33"/>
          <p:cNvSpPr/>
          <p:nvPr/>
        </p:nvSpPr>
        <p:spPr>
          <a:xfrm>
            <a:off x="8330285" y="12225849"/>
            <a:ext cx="8523770" cy="1193442"/>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dirty="0" smtClean="0">
                <a:solidFill>
                  <a:srgbClr val="0070C0"/>
                </a:solidFill>
                <a:latin typeface="BebasNEUE" pitchFamily="34" charset="0"/>
              </a:rPr>
              <a:t>www.inedivim.gr</a:t>
            </a:r>
            <a:r>
              <a:rPr lang="el-GR" sz="3600" dirty="0" smtClean="0">
                <a:solidFill>
                  <a:srgbClr val="0070C0"/>
                </a:solidFill>
                <a:latin typeface="BebasNEUE" pitchFamily="34" charset="0"/>
              </a:rPr>
              <a:t> </a:t>
            </a:r>
            <a:endParaRPr lang="en-US" sz="3600" dirty="0" smtClean="0">
              <a:solidFill>
                <a:srgbClr val="0070C0"/>
              </a:solidFill>
              <a:latin typeface="BebasNEUE" pitchFamily="34" charset="0"/>
            </a:endParaRPr>
          </a:p>
          <a:p>
            <a:pPr algn="ctr"/>
            <a:r>
              <a:rPr lang="en-US" sz="3600" dirty="0" smtClean="0">
                <a:solidFill>
                  <a:srgbClr val="0070C0"/>
                </a:solidFill>
                <a:latin typeface="BebasNEUE" pitchFamily="34" charset="0"/>
              </a:rPr>
              <a:t>www.sde.inedivim.gr</a:t>
            </a:r>
            <a:endParaRPr lang="en-JM" sz="3600" dirty="0">
              <a:solidFill>
                <a:srgbClr val="0070C0"/>
              </a:solidFill>
              <a:latin typeface="BebasNEUE" pitchFamily="34" charset="0"/>
            </a:endParaRPr>
          </a:p>
        </p:txBody>
      </p:sp>
      <p:sp>
        <p:nvSpPr>
          <p:cNvPr id="20" name="TextBox 19"/>
          <p:cNvSpPr txBox="1"/>
          <p:nvPr/>
        </p:nvSpPr>
        <p:spPr>
          <a:xfrm>
            <a:off x="139492" y="5269362"/>
            <a:ext cx="7252852" cy="2862322"/>
          </a:xfrm>
          <a:prstGeom prst="rect">
            <a:avLst/>
          </a:prstGeom>
          <a:noFill/>
        </p:spPr>
        <p:txBody>
          <a:bodyPr wrap="square" rtlCol="0">
            <a:spAutoFit/>
          </a:bodyPr>
          <a:lstStyle/>
          <a:p>
            <a:r>
              <a:rPr lang="el-GR" sz="3600" b="1" dirty="0" smtClean="0"/>
              <a:t>Σήμερα, λειτουργούν 80 Σ.Δ.Ε. </a:t>
            </a:r>
          </a:p>
          <a:p>
            <a:r>
              <a:rPr lang="el-GR" sz="3600" b="1" dirty="0" smtClean="0"/>
              <a:t>εκ των οποίων 12 σε Καταστήματα Κράτησης και 28 τμήματα εκτός έδρας, στις 13 Περιφέρειες της χώρας.</a:t>
            </a:r>
            <a:endParaRPr lang="el-GR" sz="3600" b="1" dirty="0"/>
          </a:p>
        </p:txBody>
      </p:sp>
      <p:graphicFrame>
        <p:nvGraphicFramePr>
          <p:cNvPr id="21" name="Αντικείμενο 20"/>
          <p:cNvGraphicFramePr>
            <a:graphicFrameLocks noChangeAspect="1"/>
          </p:cNvGraphicFramePr>
          <p:nvPr>
            <p:extLst/>
          </p:nvPr>
        </p:nvGraphicFramePr>
        <p:xfrm>
          <a:off x="4865688" y="3140075"/>
          <a:ext cx="17926050" cy="8729663"/>
        </p:xfrm>
        <a:graphic>
          <a:graphicData uri="http://schemas.openxmlformats.org/presentationml/2006/ole">
            <mc:AlternateContent xmlns:mc="http://schemas.openxmlformats.org/markup-compatibility/2006">
              <mc:Choice xmlns:v="urn:schemas-microsoft-com:vml" Requires="v">
                <p:oleObj spid="_x0000_s4135" name="Έγγραφο" r:id="rId5" imgW="10122038" imgH="4915645" progId="Word.Document.12">
                  <p:embed/>
                </p:oleObj>
              </mc:Choice>
              <mc:Fallback>
                <p:oleObj name="Έγγραφο" r:id="rId5" imgW="10122038" imgH="4915645" progId="Word.Document.12">
                  <p:embed/>
                  <p:pic>
                    <p:nvPicPr>
                      <p:cNvPr id="0" name=""/>
                      <p:cNvPicPr/>
                      <p:nvPr/>
                    </p:nvPicPr>
                    <p:blipFill>
                      <a:blip r:embed="rId6"/>
                      <a:stretch>
                        <a:fillRect/>
                      </a:stretch>
                    </p:blipFill>
                    <p:spPr>
                      <a:xfrm>
                        <a:off x="4865688" y="3140075"/>
                        <a:ext cx="17926050" cy="8729663"/>
                      </a:xfrm>
                      <a:prstGeom prst="rect">
                        <a:avLst/>
                      </a:prstGeom>
                    </p:spPr>
                  </p:pic>
                </p:oleObj>
              </mc:Fallback>
            </mc:AlternateContent>
          </a:graphicData>
        </a:graphic>
      </p:graphicFrame>
      <p:pic>
        <p:nvPicPr>
          <p:cNvPr id="3" name="Εικόνα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5144" y="2835126"/>
            <a:ext cx="9405350" cy="9359468"/>
          </a:xfrm>
          <a:prstGeom prst="rect">
            <a:avLst/>
          </a:prstGeom>
        </p:spPr>
      </p:pic>
    </p:spTree>
    <p:extLst>
      <p:ext uri="{BB962C8B-B14F-4D97-AF65-F5344CB8AC3E}">
        <p14:creationId xmlns:p14="http://schemas.microsoft.com/office/powerpoint/2010/main" val="3937798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6466" y="730251"/>
            <a:ext cx="17306909" cy="2372178"/>
          </a:xfrm>
        </p:spPr>
        <p:txBody>
          <a:bodyPr>
            <a:normAutofit/>
          </a:bodyPr>
          <a:lstStyle/>
          <a:p>
            <a:pPr algn="ctr"/>
            <a:r>
              <a:rPr lang="el-GR" dirty="0" smtClean="0">
                <a:solidFill>
                  <a:srgbClr val="0070C0"/>
                </a:solidFill>
              </a:rPr>
              <a:t>Κεντρικοί άξονες συγχρηματοδοτούμενης Πράξης.</a:t>
            </a:r>
            <a:br>
              <a:rPr lang="el-GR" dirty="0" smtClean="0">
                <a:solidFill>
                  <a:srgbClr val="0070C0"/>
                </a:solidFill>
              </a:rPr>
            </a:br>
            <a:r>
              <a:rPr lang="el-GR" sz="3200" dirty="0">
                <a:solidFill>
                  <a:srgbClr val="5B9BD5">
                    <a:lumMod val="50000"/>
                  </a:srgbClr>
                </a:solidFill>
              </a:rPr>
              <a:t>Η Πράξη συγχρηματοδοτείται από την Ευρωπαϊκή Ένωση, </a:t>
            </a:r>
            <a:r>
              <a:rPr lang="el-GR" sz="3200" dirty="0" smtClean="0">
                <a:solidFill>
                  <a:srgbClr val="5B9BD5">
                    <a:lumMod val="50000"/>
                  </a:srgbClr>
                </a:solidFill>
              </a:rPr>
              <a:t>μέσω </a:t>
            </a:r>
            <a:r>
              <a:rPr lang="el-GR" sz="3200" dirty="0">
                <a:solidFill>
                  <a:srgbClr val="5B9BD5">
                    <a:lumMod val="50000"/>
                  </a:srgbClr>
                </a:solidFill>
              </a:rPr>
              <a:t>του Προγράμματος «Ανθρώπινο Δυναμικό και Κοινωνική Συνοχή 2021-2027».</a:t>
            </a:r>
            <a:endParaRPr lang="el-GR" dirty="0"/>
          </a:p>
        </p:txBody>
      </p:sp>
      <p:sp>
        <p:nvSpPr>
          <p:cNvPr id="3" name="Θέση περιεχομένου 2"/>
          <p:cNvSpPr>
            <a:spLocks noGrp="1"/>
          </p:cNvSpPr>
          <p:nvPr>
            <p:ph idx="1"/>
          </p:nvPr>
        </p:nvSpPr>
        <p:spPr>
          <a:xfrm>
            <a:off x="2028305" y="3555958"/>
            <a:ext cx="20544765" cy="8797968"/>
          </a:xfrm>
        </p:spPr>
        <p:txBody>
          <a:bodyPr>
            <a:normAutofit/>
          </a:bodyPr>
          <a:lstStyle/>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3375" y="-114300"/>
            <a:ext cx="3599695" cy="3599695"/>
          </a:xfrm>
          <a:prstGeom prst="rect">
            <a:avLst/>
          </a:prstGeom>
        </p:spPr>
      </p:pic>
      <p:grpSp>
        <p:nvGrpSpPr>
          <p:cNvPr id="5" name="object 20"/>
          <p:cNvGrpSpPr/>
          <p:nvPr/>
        </p:nvGrpSpPr>
        <p:grpSpPr>
          <a:xfrm>
            <a:off x="2161309" y="3555958"/>
            <a:ext cx="18027639" cy="1580323"/>
            <a:chOff x="635000" y="1153160"/>
            <a:chExt cx="7884159" cy="1239520"/>
          </a:xfrm>
        </p:grpSpPr>
        <p:sp>
          <p:nvSpPr>
            <p:cNvPr id="6" name="object 21"/>
            <p:cNvSpPr/>
            <p:nvPr/>
          </p:nvSpPr>
          <p:spPr>
            <a:xfrm>
              <a:off x="635000" y="1153160"/>
              <a:ext cx="7884159" cy="1239519"/>
            </a:xfrm>
            <a:custGeom>
              <a:avLst/>
              <a:gdLst/>
              <a:ahLst/>
              <a:cxnLst/>
              <a:rect l="l" t="t" r="r" b="b"/>
              <a:pathLst>
                <a:path w="7884159" h="1239520">
                  <a:moveTo>
                    <a:pt x="7884159" y="0"/>
                  </a:moveTo>
                  <a:lnTo>
                    <a:pt x="0" y="0"/>
                  </a:lnTo>
                  <a:lnTo>
                    <a:pt x="0" y="805434"/>
                  </a:lnTo>
                  <a:lnTo>
                    <a:pt x="3787140" y="805434"/>
                  </a:lnTo>
                  <a:lnTo>
                    <a:pt x="3787140" y="929639"/>
                  </a:lnTo>
                  <a:lnTo>
                    <a:pt x="3632200" y="929639"/>
                  </a:lnTo>
                  <a:lnTo>
                    <a:pt x="3942079" y="1239519"/>
                  </a:lnTo>
                  <a:lnTo>
                    <a:pt x="4251960" y="929639"/>
                  </a:lnTo>
                  <a:lnTo>
                    <a:pt x="4097020" y="929639"/>
                  </a:lnTo>
                  <a:lnTo>
                    <a:pt x="4097020" y="805434"/>
                  </a:lnTo>
                  <a:lnTo>
                    <a:pt x="7884159" y="805434"/>
                  </a:lnTo>
                  <a:lnTo>
                    <a:pt x="7884159" y="0"/>
                  </a:lnTo>
                  <a:close/>
                </a:path>
              </a:pathLst>
            </a:custGeom>
            <a:solidFill>
              <a:srgbClr val="F79546"/>
            </a:solidFill>
          </p:spPr>
          <p:txBody>
            <a:bodyPr wrap="square" lIns="0" tIns="0" rIns="0" bIns="0" rtlCol="0"/>
            <a:lstStyle/>
            <a:p>
              <a:pPr defTabSz="1037420"/>
              <a:endParaRPr>
                <a:solidFill>
                  <a:prstClr val="black"/>
                </a:solidFill>
              </a:endParaRPr>
            </a:p>
          </p:txBody>
        </p:sp>
        <p:sp>
          <p:nvSpPr>
            <p:cNvPr id="7" name="object 22"/>
            <p:cNvSpPr/>
            <p:nvPr/>
          </p:nvSpPr>
          <p:spPr>
            <a:xfrm>
              <a:off x="635000" y="1153160"/>
              <a:ext cx="7884159" cy="1239520"/>
            </a:xfrm>
            <a:custGeom>
              <a:avLst/>
              <a:gdLst/>
              <a:ahLst/>
              <a:cxnLst/>
              <a:rect l="l" t="t" r="r" b="b"/>
              <a:pathLst>
                <a:path w="7884159" h="1239520">
                  <a:moveTo>
                    <a:pt x="7884159" y="805434"/>
                  </a:moveTo>
                  <a:lnTo>
                    <a:pt x="4097020" y="805434"/>
                  </a:lnTo>
                  <a:lnTo>
                    <a:pt x="4097020" y="929639"/>
                  </a:lnTo>
                  <a:lnTo>
                    <a:pt x="4251960" y="929639"/>
                  </a:lnTo>
                  <a:lnTo>
                    <a:pt x="3942079" y="1239519"/>
                  </a:lnTo>
                  <a:lnTo>
                    <a:pt x="3632200" y="929639"/>
                  </a:lnTo>
                  <a:lnTo>
                    <a:pt x="3787140" y="929639"/>
                  </a:lnTo>
                  <a:lnTo>
                    <a:pt x="3787140" y="805434"/>
                  </a:lnTo>
                  <a:lnTo>
                    <a:pt x="0" y="805434"/>
                  </a:lnTo>
                  <a:lnTo>
                    <a:pt x="0" y="0"/>
                  </a:lnTo>
                  <a:lnTo>
                    <a:pt x="7884159" y="0"/>
                  </a:lnTo>
                  <a:lnTo>
                    <a:pt x="7884159" y="805434"/>
                  </a:lnTo>
                  <a:close/>
                </a:path>
              </a:pathLst>
            </a:custGeom>
            <a:ln w="25400">
              <a:solidFill>
                <a:srgbClr val="FFFFFF"/>
              </a:solidFill>
            </a:ln>
          </p:spPr>
          <p:txBody>
            <a:bodyPr wrap="square" lIns="0" tIns="0" rIns="0" bIns="0" rtlCol="0"/>
            <a:lstStyle/>
            <a:p>
              <a:pPr defTabSz="1037420"/>
              <a:endParaRPr>
                <a:solidFill>
                  <a:prstClr val="black"/>
                </a:solidFill>
              </a:endParaRPr>
            </a:p>
          </p:txBody>
        </p:sp>
      </p:grpSp>
      <p:grpSp>
        <p:nvGrpSpPr>
          <p:cNvPr id="8" name="object 16"/>
          <p:cNvGrpSpPr/>
          <p:nvPr/>
        </p:nvGrpSpPr>
        <p:grpSpPr>
          <a:xfrm>
            <a:off x="2161309" y="5258562"/>
            <a:ext cx="18053463" cy="1394926"/>
            <a:chOff x="622300" y="2369820"/>
            <a:chExt cx="7909559" cy="1264920"/>
          </a:xfrm>
        </p:grpSpPr>
        <p:sp>
          <p:nvSpPr>
            <p:cNvPr id="9" name="object 17"/>
            <p:cNvSpPr/>
            <p:nvPr/>
          </p:nvSpPr>
          <p:spPr>
            <a:xfrm>
              <a:off x="635000" y="2382520"/>
              <a:ext cx="7884159" cy="1239520"/>
            </a:xfrm>
            <a:custGeom>
              <a:avLst/>
              <a:gdLst/>
              <a:ahLst/>
              <a:cxnLst/>
              <a:rect l="l" t="t" r="r" b="b"/>
              <a:pathLst>
                <a:path w="7884159" h="1239520">
                  <a:moveTo>
                    <a:pt x="7884159" y="0"/>
                  </a:moveTo>
                  <a:lnTo>
                    <a:pt x="0" y="0"/>
                  </a:lnTo>
                  <a:lnTo>
                    <a:pt x="0" y="805433"/>
                  </a:lnTo>
                  <a:lnTo>
                    <a:pt x="3787140" y="805433"/>
                  </a:lnTo>
                  <a:lnTo>
                    <a:pt x="3787140" y="929639"/>
                  </a:lnTo>
                  <a:lnTo>
                    <a:pt x="3632200" y="929639"/>
                  </a:lnTo>
                  <a:lnTo>
                    <a:pt x="3942079" y="1239519"/>
                  </a:lnTo>
                  <a:lnTo>
                    <a:pt x="4251960" y="929639"/>
                  </a:lnTo>
                  <a:lnTo>
                    <a:pt x="4097020" y="929639"/>
                  </a:lnTo>
                  <a:lnTo>
                    <a:pt x="4097020" y="805433"/>
                  </a:lnTo>
                  <a:lnTo>
                    <a:pt x="7884159" y="805433"/>
                  </a:lnTo>
                  <a:lnTo>
                    <a:pt x="7884159" y="0"/>
                  </a:lnTo>
                  <a:close/>
                </a:path>
              </a:pathLst>
            </a:custGeom>
            <a:solidFill>
              <a:srgbClr val="4AACC5"/>
            </a:solidFill>
          </p:spPr>
          <p:txBody>
            <a:bodyPr wrap="square" lIns="0" tIns="0" rIns="0" bIns="0" rtlCol="0"/>
            <a:lstStyle/>
            <a:p>
              <a:pPr defTabSz="1037420"/>
              <a:endParaRPr>
                <a:solidFill>
                  <a:prstClr val="black"/>
                </a:solidFill>
              </a:endParaRPr>
            </a:p>
          </p:txBody>
        </p:sp>
        <p:sp>
          <p:nvSpPr>
            <p:cNvPr id="10" name="object 18"/>
            <p:cNvSpPr/>
            <p:nvPr/>
          </p:nvSpPr>
          <p:spPr>
            <a:xfrm>
              <a:off x="635000" y="2382520"/>
              <a:ext cx="7884159" cy="1239520"/>
            </a:xfrm>
            <a:custGeom>
              <a:avLst/>
              <a:gdLst/>
              <a:ahLst/>
              <a:cxnLst/>
              <a:rect l="l" t="t" r="r" b="b"/>
              <a:pathLst>
                <a:path w="7884159" h="1239520">
                  <a:moveTo>
                    <a:pt x="7884159" y="805433"/>
                  </a:moveTo>
                  <a:lnTo>
                    <a:pt x="4097020" y="805433"/>
                  </a:lnTo>
                  <a:lnTo>
                    <a:pt x="4097020" y="929639"/>
                  </a:lnTo>
                  <a:lnTo>
                    <a:pt x="4251960" y="929639"/>
                  </a:lnTo>
                  <a:lnTo>
                    <a:pt x="3942079" y="1239519"/>
                  </a:lnTo>
                  <a:lnTo>
                    <a:pt x="3632200" y="929639"/>
                  </a:lnTo>
                  <a:lnTo>
                    <a:pt x="3787140" y="929639"/>
                  </a:lnTo>
                  <a:lnTo>
                    <a:pt x="3787140" y="805433"/>
                  </a:lnTo>
                  <a:lnTo>
                    <a:pt x="0" y="805433"/>
                  </a:lnTo>
                  <a:lnTo>
                    <a:pt x="0" y="0"/>
                  </a:lnTo>
                  <a:lnTo>
                    <a:pt x="7884159" y="0"/>
                  </a:lnTo>
                  <a:lnTo>
                    <a:pt x="7884159" y="805433"/>
                  </a:lnTo>
                  <a:close/>
                </a:path>
              </a:pathLst>
            </a:custGeom>
            <a:ln w="25400">
              <a:solidFill>
                <a:srgbClr val="FFFFFF"/>
              </a:solidFill>
            </a:ln>
          </p:spPr>
          <p:txBody>
            <a:bodyPr wrap="square" lIns="0" tIns="0" rIns="0" bIns="0" rtlCol="0"/>
            <a:lstStyle/>
            <a:p>
              <a:pPr defTabSz="1037420"/>
              <a:endParaRPr>
                <a:solidFill>
                  <a:prstClr val="black"/>
                </a:solidFill>
              </a:endParaRPr>
            </a:p>
          </p:txBody>
        </p:sp>
      </p:grpSp>
      <p:grpSp>
        <p:nvGrpSpPr>
          <p:cNvPr id="11" name="object 12"/>
          <p:cNvGrpSpPr/>
          <p:nvPr/>
        </p:nvGrpSpPr>
        <p:grpSpPr>
          <a:xfrm>
            <a:off x="2190297" y="6822635"/>
            <a:ext cx="17998651" cy="1394926"/>
            <a:chOff x="622300" y="3589020"/>
            <a:chExt cx="7909559" cy="1264920"/>
          </a:xfrm>
        </p:grpSpPr>
        <p:sp>
          <p:nvSpPr>
            <p:cNvPr id="12" name="object 13"/>
            <p:cNvSpPr/>
            <p:nvPr/>
          </p:nvSpPr>
          <p:spPr>
            <a:xfrm>
              <a:off x="635000" y="3601720"/>
              <a:ext cx="7884159" cy="1239520"/>
            </a:xfrm>
            <a:custGeom>
              <a:avLst/>
              <a:gdLst/>
              <a:ahLst/>
              <a:cxnLst/>
              <a:rect l="l" t="t" r="r" b="b"/>
              <a:pathLst>
                <a:path w="7884159" h="1239520">
                  <a:moveTo>
                    <a:pt x="7884159" y="0"/>
                  </a:moveTo>
                  <a:lnTo>
                    <a:pt x="0" y="0"/>
                  </a:lnTo>
                  <a:lnTo>
                    <a:pt x="0" y="805433"/>
                  </a:lnTo>
                  <a:lnTo>
                    <a:pt x="3787140" y="805433"/>
                  </a:lnTo>
                  <a:lnTo>
                    <a:pt x="3787140" y="929639"/>
                  </a:lnTo>
                  <a:lnTo>
                    <a:pt x="3632200" y="929639"/>
                  </a:lnTo>
                  <a:lnTo>
                    <a:pt x="3942079" y="1239519"/>
                  </a:lnTo>
                  <a:lnTo>
                    <a:pt x="4251960" y="929639"/>
                  </a:lnTo>
                  <a:lnTo>
                    <a:pt x="4097020" y="929639"/>
                  </a:lnTo>
                  <a:lnTo>
                    <a:pt x="4097020" y="805433"/>
                  </a:lnTo>
                  <a:lnTo>
                    <a:pt x="7884159" y="805433"/>
                  </a:lnTo>
                  <a:lnTo>
                    <a:pt x="7884159" y="0"/>
                  </a:lnTo>
                  <a:close/>
                </a:path>
              </a:pathLst>
            </a:custGeom>
            <a:solidFill>
              <a:srgbClr val="8063A1"/>
            </a:solidFill>
          </p:spPr>
          <p:txBody>
            <a:bodyPr wrap="square" lIns="0" tIns="0" rIns="0" bIns="0" rtlCol="0"/>
            <a:lstStyle/>
            <a:p>
              <a:pPr defTabSz="1037420"/>
              <a:endParaRPr>
                <a:solidFill>
                  <a:prstClr val="black"/>
                </a:solidFill>
              </a:endParaRPr>
            </a:p>
          </p:txBody>
        </p:sp>
        <p:sp>
          <p:nvSpPr>
            <p:cNvPr id="13" name="object 14"/>
            <p:cNvSpPr/>
            <p:nvPr/>
          </p:nvSpPr>
          <p:spPr>
            <a:xfrm>
              <a:off x="635000" y="3601720"/>
              <a:ext cx="7884159" cy="1239520"/>
            </a:xfrm>
            <a:custGeom>
              <a:avLst/>
              <a:gdLst/>
              <a:ahLst/>
              <a:cxnLst/>
              <a:rect l="l" t="t" r="r" b="b"/>
              <a:pathLst>
                <a:path w="7884159" h="1239520">
                  <a:moveTo>
                    <a:pt x="7884159" y="805433"/>
                  </a:moveTo>
                  <a:lnTo>
                    <a:pt x="4097020" y="805433"/>
                  </a:lnTo>
                  <a:lnTo>
                    <a:pt x="4097020" y="929639"/>
                  </a:lnTo>
                  <a:lnTo>
                    <a:pt x="4251960" y="929639"/>
                  </a:lnTo>
                  <a:lnTo>
                    <a:pt x="3942079" y="1239519"/>
                  </a:lnTo>
                  <a:lnTo>
                    <a:pt x="3632200" y="929639"/>
                  </a:lnTo>
                  <a:lnTo>
                    <a:pt x="3787140" y="929639"/>
                  </a:lnTo>
                  <a:lnTo>
                    <a:pt x="3787140" y="805433"/>
                  </a:lnTo>
                  <a:lnTo>
                    <a:pt x="0" y="805433"/>
                  </a:lnTo>
                  <a:lnTo>
                    <a:pt x="0" y="0"/>
                  </a:lnTo>
                  <a:lnTo>
                    <a:pt x="7884159" y="0"/>
                  </a:lnTo>
                  <a:lnTo>
                    <a:pt x="7884159" y="805433"/>
                  </a:lnTo>
                  <a:close/>
                </a:path>
              </a:pathLst>
            </a:custGeom>
            <a:ln w="25400">
              <a:solidFill>
                <a:srgbClr val="FFFFFF"/>
              </a:solidFill>
            </a:ln>
          </p:spPr>
          <p:txBody>
            <a:bodyPr wrap="square" lIns="0" tIns="0" rIns="0" bIns="0" rtlCol="0"/>
            <a:lstStyle/>
            <a:p>
              <a:pPr defTabSz="1037420"/>
              <a:endParaRPr>
                <a:solidFill>
                  <a:prstClr val="black"/>
                </a:solidFill>
              </a:endParaRPr>
            </a:p>
          </p:txBody>
        </p:sp>
      </p:grpSp>
      <p:grpSp>
        <p:nvGrpSpPr>
          <p:cNvPr id="14" name="object 8"/>
          <p:cNvGrpSpPr/>
          <p:nvPr/>
        </p:nvGrpSpPr>
        <p:grpSpPr>
          <a:xfrm>
            <a:off x="2190297" y="8413457"/>
            <a:ext cx="17998651" cy="1394926"/>
            <a:chOff x="622300" y="4818379"/>
            <a:chExt cx="7909559" cy="1264920"/>
          </a:xfrm>
        </p:grpSpPr>
        <p:sp>
          <p:nvSpPr>
            <p:cNvPr id="15" name="object 9"/>
            <p:cNvSpPr/>
            <p:nvPr/>
          </p:nvSpPr>
          <p:spPr>
            <a:xfrm>
              <a:off x="635000" y="4831079"/>
              <a:ext cx="7884159" cy="1239520"/>
            </a:xfrm>
            <a:custGeom>
              <a:avLst/>
              <a:gdLst/>
              <a:ahLst/>
              <a:cxnLst/>
              <a:rect l="l" t="t" r="r" b="b"/>
              <a:pathLst>
                <a:path w="7884159" h="1239520">
                  <a:moveTo>
                    <a:pt x="7884159" y="0"/>
                  </a:moveTo>
                  <a:lnTo>
                    <a:pt x="0" y="0"/>
                  </a:lnTo>
                  <a:lnTo>
                    <a:pt x="0" y="805408"/>
                  </a:lnTo>
                  <a:lnTo>
                    <a:pt x="3787140" y="805408"/>
                  </a:lnTo>
                  <a:lnTo>
                    <a:pt x="3787140" y="929640"/>
                  </a:lnTo>
                  <a:lnTo>
                    <a:pt x="3632200" y="929640"/>
                  </a:lnTo>
                  <a:lnTo>
                    <a:pt x="3942079" y="1239520"/>
                  </a:lnTo>
                  <a:lnTo>
                    <a:pt x="4251960" y="929640"/>
                  </a:lnTo>
                  <a:lnTo>
                    <a:pt x="4097020" y="929640"/>
                  </a:lnTo>
                  <a:lnTo>
                    <a:pt x="4097020" y="805408"/>
                  </a:lnTo>
                  <a:lnTo>
                    <a:pt x="7884159" y="805408"/>
                  </a:lnTo>
                  <a:lnTo>
                    <a:pt x="7884159" y="0"/>
                  </a:lnTo>
                  <a:close/>
                </a:path>
              </a:pathLst>
            </a:custGeom>
            <a:solidFill>
              <a:srgbClr val="9BBA58"/>
            </a:solidFill>
          </p:spPr>
          <p:txBody>
            <a:bodyPr wrap="square" lIns="0" tIns="0" rIns="0" bIns="0" rtlCol="0"/>
            <a:lstStyle/>
            <a:p>
              <a:pPr defTabSz="1037420"/>
              <a:endParaRPr>
                <a:solidFill>
                  <a:prstClr val="black"/>
                </a:solidFill>
              </a:endParaRPr>
            </a:p>
          </p:txBody>
        </p:sp>
        <p:sp>
          <p:nvSpPr>
            <p:cNvPr id="16" name="object 10"/>
            <p:cNvSpPr/>
            <p:nvPr/>
          </p:nvSpPr>
          <p:spPr>
            <a:xfrm>
              <a:off x="635000" y="4831079"/>
              <a:ext cx="7884159" cy="1239520"/>
            </a:xfrm>
            <a:custGeom>
              <a:avLst/>
              <a:gdLst/>
              <a:ahLst/>
              <a:cxnLst/>
              <a:rect l="l" t="t" r="r" b="b"/>
              <a:pathLst>
                <a:path w="7884159" h="1239520">
                  <a:moveTo>
                    <a:pt x="7884159" y="805408"/>
                  </a:moveTo>
                  <a:lnTo>
                    <a:pt x="4097020" y="805408"/>
                  </a:lnTo>
                  <a:lnTo>
                    <a:pt x="4097020" y="929640"/>
                  </a:lnTo>
                  <a:lnTo>
                    <a:pt x="4251960" y="929640"/>
                  </a:lnTo>
                  <a:lnTo>
                    <a:pt x="3942079" y="1239520"/>
                  </a:lnTo>
                  <a:lnTo>
                    <a:pt x="3632200" y="929640"/>
                  </a:lnTo>
                  <a:lnTo>
                    <a:pt x="3787140" y="929640"/>
                  </a:lnTo>
                  <a:lnTo>
                    <a:pt x="3787140" y="805408"/>
                  </a:lnTo>
                  <a:lnTo>
                    <a:pt x="0" y="805408"/>
                  </a:lnTo>
                  <a:lnTo>
                    <a:pt x="0" y="0"/>
                  </a:lnTo>
                  <a:lnTo>
                    <a:pt x="7884159" y="0"/>
                  </a:lnTo>
                  <a:lnTo>
                    <a:pt x="7884159" y="805408"/>
                  </a:lnTo>
                  <a:close/>
                </a:path>
              </a:pathLst>
            </a:custGeom>
            <a:ln w="25400">
              <a:solidFill>
                <a:srgbClr val="FFFFFF"/>
              </a:solidFill>
            </a:ln>
          </p:spPr>
          <p:txBody>
            <a:bodyPr wrap="square" lIns="0" tIns="0" rIns="0" bIns="0" rtlCol="0"/>
            <a:lstStyle/>
            <a:p>
              <a:pPr defTabSz="1037420"/>
              <a:endParaRPr>
                <a:solidFill>
                  <a:prstClr val="black"/>
                </a:solidFill>
              </a:endParaRPr>
            </a:p>
          </p:txBody>
        </p:sp>
      </p:grpSp>
      <p:grpSp>
        <p:nvGrpSpPr>
          <p:cNvPr id="17" name="object 4"/>
          <p:cNvGrpSpPr/>
          <p:nvPr/>
        </p:nvGrpSpPr>
        <p:grpSpPr>
          <a:xfrm>
            <a:off x="2219197" y="9986096"/>
            <a:ext cx="17944009" cy="893538"/>
            <a:chOff x="622300" y="6047739"/>
            <a:chExt cx="7909559" cy="822960"/>
          </a:xfrm>
        </p:grpSpPr>
        <p:sp>
          <p:nvSpPr>
            <p:cNvPr id="18" name="object 5"/>
            <p:cNvSpPr/>
            <p:nvPr/>
          </p:nvSpPr>
          <p:spPr>
            <a:xfrm>
              <a:off x="635000" y="6060439"/>
              <a:ext cx="7884159" cy="797560"/>
            </a:xfrm>
            <a:custGeom>
              <a:avLst/>
              <a:gdLst/>
              <a:ahLst/>
              <a:cxnLst/>
              <a:rect l="l" t="t" r="r" b="b"/>
              <a:pathLst>
                <a:path w="7884159" h="797559">
                  <a:moveTo>
                    <a:pt x="7884159" y="0"/>
                  </a:moveTo>
                  <a:lnTo>
                    <a:pt x="0" y="0"/>
                  </a:lnTo>
                  <a:lnTo>
                    <a:pt x="0" y="797558"/>
                  </a:lnTo>
                  <a:lnTo>
                    <a:pt x="7884159" y="797558"/>
                  </a:lnTo>
                  <a:lnTo>
                    <a:pt x="7884159" y="0"/>
                  </a:lnTo>
                  <a:close/>
                </a:path>
              </a:pathLst>
            </a:custGeom>
            <a:solidFill>
              <a:srgbClr val="FF99CC"/>
            </a:solidFill>
          </p:spPr>
          <p:txBody>
            <a:bodyPr wrap="square" lIns="0" tIns="0" rIns="0" bIns="0" rtlCol="0"/>
            <a:lstStyle/>
            <a:p>
              <a:pPr defTabSz="1037420"/>
              <a:endParaRPr>
                <a:solidFill>
                  <a:prstClr val="black"/>
                </a:solidFill>
              </a:endParaRPr>
            </a:p>
          </p:txBody>
        </p:sp>
        <p:sp>
          <p:nvSpPr>
            <p:cNvPr id="19" name="object 6"/>
            <p:cNvSpPr/>
            <p:nvPr/>
          </p:nvSpPr>
          <p:spPr>
            <a:xfrm>
              <a:off x="635000" y="6060439"/>
              <a:ext cx="7884159" cy="797560"/>
            </a:xfrm>
            <a:custGeom>
              <a:avLst/>
              <a:gdLst/>
              <a:ahLst/>
              <a:cxnLst/>
              <a:rect l="l" t="t" r="r" b="b"/>
              <a:pathLst>
                <a:path w="7884159" h="797559">
                  <a:moveTo>
                    <a:pt x="7884159" y="797558"/>
                  </a:moveTo>
                  <a:lnTo>
                    <a:pt x="7884159" y="0"/>
                  </a:lnTo>
                  <a:lnTo>
                    <a:pt x="0" y="0"/>
                  </a:lnTo>
                  <a:lnTo>
                    <a:pt x="0" y="797558"/>
                  </a:lnTo>
                </a:path>
              </a:pathLst>
            </a:custGeom>
            <a:ln w="25400">
              <a:solidFill>
                <a:srgbClr val="FFFFFF"/>
              </a:solidFill>
            </a:ln>
          </p:spPr>
          <p:txBody>
            <a:bodyPr wrap="square" lIns="0" tIns="0" rIns="0" bIns="0" rtlCol="0"/>
            <a:lstStyle/>
            <a:p>
              <a:pPr defTabSz="1037420"/>
              <a:endParaRPr>
                <a:solidFill>
                  <a:prstClr val="black"/>
                </a:solidFill>
              </a:endParaRPr>
            </a:p>
          </p:txBody>
        </p:sp>
      </p:grpSp>
      <p:sp>
        <p:nvSpPr>
          <p:cNvPr id="20" name="object 23"/>
          <p:cNvSpPr txBox="1"/>
          <p:nvPr/>
        </p:nvSpPr>
        <p:spPr>
          <a:xfrm>
            <a:off x="5910944" y="3806071"/>
            <a:ext cx="12148459" cy="628649"/>
          </a:xfrm>
          <a:prstGeom prst="rect">
            <a:avLst/>
          </a:prstGeom>
        </p:spPr>
        <p:txBody>
          <a:bodyPr vert="horz" wrap="square" lIns="0" tIns="12969" rIns="0" bIns="0" rtlCol="0">
            <a:spAutoFit/>
          </a:bodyPr>
          <a:lstStyle/>
          <a:p>
            <a:pPr marL="14413" algn="ctr" defTabSz="1037420">
              <a:spcBef>
                <a:spcPts val="103"/>
              </a:spcBef>
            </a:pPr>
            <a:r>
              <a:rPr lang="el-GR" sz="4000" b="1" spc="-11" dirty="0" smtClean="0">
                <a:solidFill>
                  <a:prstClr val="black"/>
                </a:solidFill>
                <a:cs typeface="Calibri"/>
              </a:rPr>
              <a:t>Απόφαση Ένταξης Ε.Υ.Δ. – Τεχνικό Δελτίο Πράξης</a:t>
            </a:r>
            <a:endParaRPr sz="4000" dirty="0">
              <a:solidFill>
                <a:prstClr val="black"/>
              </a:solidFill>
              <a:cs typeface="Calibri"/>
            </a:endParaRPr>
          </a:p>
        </p:txBody>
      </p:sp>
      <p:sp>
        <p:nvSpPr>
          <p:cNvPr id="21" name="object 23"/>
          <p:cNvSpPr txBox="1"/>
          <p:nvPr/>
        </p:nvSpPr>
        <p:spPr>
          <a:xfrm>
            <a:off x="6286500" y="5379423"/>
            <a:ext cx="11772903" cy="567093"/>
          </a:xfrm>
          <a:prstGeom prst="rect">
            <a:avLst/>
          </a:prstGeom>
        </p:spPr>
        <p:txBody>
          <a:bodyPr vert="horz" wrap="square" lIns="0" tIns="12969" rIns="0" bIns="0" rtlCol="0">
            <a:spAutoFit/>
          </a:bodyPr>
          <a:lstStyle/>
          <a:p>
            <a:pPr marL="14413" algn="ctr" defTabSz="1037420">
              <a:spcBef>
                <a:spcPts val="103"/>
              </a:spcBef>
            </a:pPr>
            <a:r>
              <a:rPr lang="el-GR" sz="3600" b="1" spc="-11" dirty="0" smtClean="0">
                <a:solidFill>
                  <a:prstClr val="black"/>
                </a:solidFill>
                <a:cs typeface="Calibri"/>
              </a:rPr>
              <a:t>Υποχρεώσεις Δικαιούχου Πράξης</a:t>
            </a:r>
            <a:r>
              <a:rPr lang="en-US" sz="3600" b="1" spc="-11" dirty="0" smtClean="0">
                <a:solidFill>
                  <a:prstClr val="black"/>
                </a:solidFill>
                <a:cs typeface="Calibri"/>
              </a:rPr>
              <a:t> </a:t>
            </a:r>
            <a:r>
              <a:rPr lang="el-GR" sz="3600" b="1" spc="-11" dirty="0" smtClean="0">
                <a:solidFill>
                  <a:prstClr val="black"/>
                </a:solidFill>
                <a:cs typeface="Calibri"/>
              </a:rPr>
              <a:t>–</a:t>
            </a:r>
            <a:r>
              <a:rPr lang="en-US" sz="3600" b="1" spc="-11" dirty="0" smtClean="0">
                <a:solidFill>
                  <a:prstClr val="black"/>
                </a:solidFill>
                <a:cs typeface="Calibri"/>
              </a:rPr>
              <a:t> </a:t>
            </a:r>
            <a:r>
              <a:rPr lang="el-GR" sz="3600" b="1" spc="-11" dirty="0" smtClean="0">
                <a:solidFill>
                  <a:prstClr val="black"/>
                </a:solidFill>
                <a:cs typeface="Calibri"/>
              </a:rPr>
              <a:t>Όροι χρηματοδότησης</a:t>
            </a:r>
            <a:r>
              <a:rPr lang="en-US" sz="3600" b="1" spc="-11" dirty="0" smtClean="0">
                <a:solidFill>
                  <a:prstClr val="black"/>
                </a:solidFill>
                <a:cs typeface="Calibri"/>
              </a:rPr>
              <a:t> </a:t>
            </a:r>
            <a:endParaRPr sz="3600" dirty="0">
              <a:solidFill>
                <a:prstClr val="black"/>
              </a:solidFill>
              <a:cs typeface="Calibri"/>
            </a:endParaRPr>
          </a:p>
        </p:txBody>
      </p:sp>
      <p:sp>
        <p:nvSpPr>
          <p:cNvPr id="22" name="object 23"/>
          <p:cNvSpPr txBox="1"/>
          <p:nvPr/>
        </p:nvSpPr>
        <p:spPr>
          <a:xfrm>
            <a:off x="6286500" y="6986658"/>
            <a:ext cx="12099471" cy="567093"/>
          </a:xfrm>
          <a:prstGeom prst="rect">
            <a:avLst/>
          </a:prstGeom>
        </p:spPr>
        <p:txBody>
          <a:bodyPr vert="horz" wrap="square" lIns="0" tIns="12969" rIns="0" bIns="0" rtlCol="0">
            <a:spAutoFit/>
          </a:bodyPr>
          <a:lstStyle/>
          <a:p>
            <a:pPr marL="14413" algn="ctr" defTabSz="1037420">
              <a:spcBef>
                <a:spcPts val="103"/>
              </a:spcBef>
            </a:pPr>
            <a:r>
              <a:rPr lang="el-GR" sz="3600" b="1" spc="-11" dirty="0" smtClean="0">
                <a:solidFill>
                  <a:prstClr val="black"/>
                </a:solidFill>
                <a:cs typeface="Calibri"/>
              </a:rPr>
              <a:t>Υλοποίηση Φυσικού και Οικονομικού Αντικειμένου Πράξης</a:t>
            </a:r>
            <a:endParaRPr sz="3600" dirty="0">
              <a:solidFill>
                <a:prstClr val="black"/>
              </a:solidFill>
              <a:cs typeface="Calibri"/>
            </a:endParaRPr>
          </a:p>
        </p:txBody>
      </p:sp>
      <p:sp>
        <p:nvSpPr>
          <p:cNvPr id="23" name="object 23"/>
          <p:cNvSpPr txBox="1"/>
          <p:nvPr/>
        </p:nvSpPr>
        <p:spPr>
          <a:xfrm>
            <a:off x="7331825" y="8536187"/>
            <a:ext cx="11021496" cy="567093"/>
          </a:xfrm>
          <a:prstGeom prst="rect">
            <a:avLst/>
          </a:prstGeom>
        </p:spPr>
        <p:txBody>
          <a:bodyPr vert="horz" wrap="square" lIns="0" tIns="12969" rIns="0" bIns="0" rtlCol="0">
            <a:spAutoFit/>
          </a:bodyPr>
          <a:lstStyle/>
          <a:p>
            <a:pPr marL="14413" algn="ctr" defTabSz="1037420">
              <a:spcBef>
                <a:spcPts val="103"/>
              </a:spcBef>
            </a:pPr>
            <a:r>
              <a:rPr lang="el-GR" sz="3600" b="1" spc="-11" dirty="0" smtClean="0">
                <a:solidFill>
                  <a:prstClr val="black"/>
                </a:solidFill>
                <a:cs typeface="Calibri"/>
              </a:rPr>
              <a:t>Παραδοτέα Πράξης / Δείκτες Αποτελεσματικότητας</a:t>
            </a:r>
            <a:endParaRPr sz="3600" dirty="0">
              <a:solidFill>
                <a:prstClr val="black"/>
              </a:solidFill>
              <a:cs typeface="Calibri"/>
            </a:endParaRPr>
          </a:p>
        </p:txBody>
      </p:sp>
      <p:sp>
        <p:nvSpPr>
          <p:cNvPr id="24" name="object 23"/>
          <p:cNvSpPr txBox="1"/>
          <p:nvPr/>
        </p:nvSpPr>
        <p:spPr>
          <a:xfrm>
            <a:off x="7042001" y="10119552"/>
            <a:ext cx="10168313" cy="567093"/>
          </a:xfrm>
          <a:prstGeom prst="rect">
            <a:avLst/>
          </a:prstGeom>
        </p:spPr>
        <p:txBody>
          <a:bodyPr vert="horz" wrap="square" lIns="0" tIns="12969" rIns="0" bIns="0" rtlCol="0">
            <a:spAutoFit/>
          </a:bodyPr>
          <a:lstStyle/>
          <a:p>
            <a:pPr marL="14413" algn="ctr" defTabSz="1037420">
              <a:spcBef>
                <a:spcPts val="103"/>
              </a:spcBef>
            </a:pPr>
            <a:r>
              <a:rPr lang="el-GR" sz="3600" b="1" spc="-11" dirty="0" smtClean="0">
                <a:solidFill>
                  <a:prstClr val="black"/>
                </a:solidFill>
                <a:cs typeface="Calibri"/>
              </a:rPr>
              <a:t>Έλεγχος Ε.Υ.Δ.</a:t>
            </a:r>
            <a:endParaRPr sz="3600" dirty="0">
              <a:solidFill>
                <a:prstClr val="black"/>
              </a:solidFill>
              <a:cs typeface="Calibri"/>
            </a:endParaRPr>
          </a:p>
        </p:txBody>
      </p:sp>
      <p:pic>
        <p:nvPicPr>
          <p:cNvPr id="25" name="Εικόνα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Tree>
    <p:extLst>
      <p:ext uri="{BB962C8B-B14F-4D97-AF65-F5344CB8AC3E}">
        <p14:creationId xmlns:p14="http://schemas.microsoft.com/office/powerpoint/2010/main" val="3076332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5" name="Θέση περιεχομένου 4"/>
          <p:cNvGraphicFramePr>
            <a:graphicFrameLocks noGrp="1"/>
          </p:cNvGraphicFramePr>
          <p:nvPr>
            <p:ph idx="1"/>
            <p:extLst/>
          </p:nvPr>
        </p:nvGraphicFramePr>
        <p:xfrm>
          <a:off x="1291318" y="730251"/>
          <a:ext cx="20905788" cy="11109812"/>
        </p:xfrm>
        <a:graphic>
          <a:graphicData uri="http://schemas.openxmlformats.org/drawingml/2006/table">
            <a:tbl>
              <a:tblPr firstRow="1" bandRow="1">
                <a:tableStyleId>{5C22544A-7EE6-4342-B048-85BDC9FD1C3A}</a:tableStyleId>
              </a:tblPr>
              <a:tblGrid>
                <a:gridCol w="8783411">
                  <a:extLst>
                    <a:ext uri="{9D8B030D-6E8A-4147-A177-3AD203B41FA5}">
                      <a16:colId xmlns:a16="http://schemas.microsoft.com/office/drawing/2014/main" val="20000"/>
                    </a:ext>
                  </a:extLst>
                </a:gridCol>
                <a:gridCol w="5153781">
                  <a:extLst>
                    <a:ext uri="{9D8B030D-6E8A-4147-A177-3AD203B41FA5}">
                      <a16:colId xmlns:a16="http://schemas.microsoft.com/office/drawing/2014/main" val="20001"/>
                    </a:ext>
                  </a:extLst>
                </a:gridCol>
                <a:gridCol w="6968596">
                  <a:extLst>
                    <a:ext uri="{9D8B030D-6E8A-4147-A177-3AD203B41FA5}">
                      <a16:colId xmlns:a16="http://schemas.microsoft.com/office/drawing/2014/main" val="20002"/>
                    </a:ext>
                  </a:extLst>
                </a:gridCol>
              </a:tblGrid>
              <a:tr h="916866">
                <a:tc>
                  <a:txBody>
                    <a:bodyPr/>
                    <a:lstStyle/>
                    <a:p>
                      <a:r>
                        <a:rPr lang="el-GR" dirty="0" smtClean="0"/>
                        <a:t>ΠΕΡΙΓΡΑΦΗ</a:t>
                      </a:r>
                      <a:endParaRPr lang="el-GR" dirty="0"/>
                    </a:p>
                  </a:txBody>
                  <a:tcPr/>
                </a:tc>
                <a:tc>
                  <a:txBody>
                    <a:bodyPr/>
                    <a:lstStyle/>
                    <a:p>
                      <a:pPr algn="ctr"/>
                      <a:r>
                        <a:rPr lang="el-GR" dirty="0" smtClean="0"/>
                        <a:t>ΠΡΟΫΠΟΛΟΓΙΣΜΟΣ</a:t>
                      </a:r>
                      <a:endParaRPr lang="el-GR" dirty="0"/>
                    </a:p>
                  </a:txBody>
                  <a:tcPr/>
                </a:tc>
                <a:tc>
                  <a:txBody>
                    <a:bodyPr/>
                    <a:lstStyle/>
                    <a:p>
                      <a:pPr algn="ctr"/>
                      <a:r>
                        <a:rPr lang="el-GR" dirty="0" smtClean="0"/>
                        <a:t>ΤΡΟΠΟΣ ΥΛΟΠΟΙΗΣΗΣ</a:t>
                      </a:r>
                      <a:endParaRPr lang="el-GR" dirty="0"/>
                    </a:p>
                  </a:txBody>
                  <a:tcPr/>
                </a:tc>
                <a:extLst>
                  <a:ext uri="{0D108BD9-81ED-4DB2-BD59-A6C34878D82A}">
                    <a16:rowId xmlns:a16="http://schemas.microsoft.com/office/drawing/2014/main" val="10000"/>
                  </a:ext>
                </a:extLst>
              </a:tr>
              <a:tr h="916866">
                <a:tc>
                  <a:txBody>
                    <a:bodyPr/>
                    <a:lstStyle/>
                    <a:p>
                      <a:r>
                        <a:rPr lang="el-GR" dirty="0" smtClean="0"/>
                        <a:t>ΥΠΟΕΡΓΟ 1: Συντονισμός και διαχείριση της Πράξης</a:t>
                      </a:r>
                      <a:endParaRPr lang="el-GR" dirty="0"/>
                    </a:p>
                  </a:txBody>
                  <a:tcPr/>
                </a:tc>
                <a:tc>
                  <a:txBody>
                    <a:bodyPr/>
                    <a:lstStyle/>
                    <a:p>
                      <a:pPr algn="ctr"/>
                      <a:r>
                        <a:rPr lang="el-GR" dirty="0" smtClean="0"/>
                        <a:t>1.932.452,00</a:t>
                      </a:r>
                      <a:endParaRPr lang="el-GR" dirty="0"/>
                    </a:p>
                  </a:txBody>
                  <a:tcPr/>
                </a:tc>
                <a:tc>
                  <a:txBody>
                    <a:bodyPr/>
                    <a:lstStyle/>
                    <a:p>
                      <a:r>
                        <a:rPr lang="el-GR" dirty="0" smtClean="0"/>
                        <a:t>ΕΚΤΕΛΕΣΗ ΥΠΟΕΡΓΟΥ ΜΕ ΙΔΙΑ ΜΕΣΑ</a:t>
                      </a:r>
                      <a:endParaRPr lang="el-GR" dirty="0"/>
                    </a:p>
                  </a:txBody>
                  <a:tcPr/>
                </a:tc>
                <a:extLst>
                  <a:ext uri="{0D108BD9-81ED-4DB2-BD59-A6C34878D82A}">
                    <a16:rowId xmlns:a16="http://schemas.microsoft.com/office/drawing/2014/main" val="10001"/>
                  </a:ext>
                </a:extLst>
              </a:tr>
              <a:tr h="916866">
                <a:tc>
                  <a:txBody>
                    <a:bodyPr/>
                    <a:lstStyle/>
                    <a:p>
                      <a:r>
                        <a:rPr lang="el-GR" dirty="0" smtClean="0"/>
                        <a:t>ΥΠΟΕΡΓΟ 2: Υλοποίηση εκπαιδευτικού έργου και υποστήριξη λειτουργίας των Σχολείων Δεύτερης Ευκαιρίας στις περιφέρειες ΛΑΠ</a:t>
                      </a:r>
                      <a:endParaRPr lang="el-GR" dirty="0"/>
                    </a:p>
                  </a:txBody>
                  <a:tcPr/>
                </a:tc>
                <a:tc>
                  <a:txBody>
                    <a:bodyPr/>
                    <a:lstStyle/>
                    <a:p>
                      <a:pPr algn="ctr"/>
                      <a:endParaRPr lang="el-GR" dirty="0" smtClean="0"/>
                    </a:p>
                    <a:p>
                      <a:pPr algn="ctr"/>
                      <a:r>
                        <a:rPr lang="el-GR" dirty="0" smtClean="0"/>
                        <a:t>17.560.623,24</a:t>
                      </a:r>
                      <a:endParaRPr lang="el-GR" dirty="0"/>
                    </a:p>
                  </a:txBody>
                  <a:tcPr/>
                </a:tc>
                <a:tc>
                  <a:txBody>
                    <a:bodyPr/>
                    <a:lstStyle/>
                    <a:p>
                      <a:endParaRPr lang="el-GR" dirty="0" smtClean="0"/>
                    </a:p>
                    <a:p>
                      <a:r>
                        <a:rPr lang="el-GR" dirty="0" smtClean="0"/>
                        <a:t>ΕΚΤΕΛΕΣΗ ΥΠΟΕΡΓΟΥ ΜΕ ΙΔΙΑ ΜΕΣΑ</a:t>
                      </a:r>
                      <a:endParaRPr lang="el-GR" dirty="0"/>
                    </a:p>
                  </a:txBody>
                  <a:tcPr/>
                </a:tc>
                <a:extLst>
                  <a:ext uri="{0D108BD9-81ED-4DB2-BD59-A6C34878D82A}">
                    <a16:rowId xmlns:a16="http://schemas.microsoft.com/office/drawing/2014/main" val="10002"/>
                  </a:ext>
                </a:extLst>
              </a:tr>
              <a:tr h="916866">
                <a:tc>
                  <a:txBody>
                    <a:bodyPr/>
                    <a:lstStyle/>
                    <a:p>
                      <a:r>
                        <a:rPr lang="el-GR" dirty="0" smtClean="0"/>
                        <a:t>ΥΠΟΕΡΓΟ 3: Υλοποίηση εκπαιδευτικού έργου και υποστήριξη λειτουργίας των Σχολείων Δεύτερης Ευκαιρίας στις περιφέρειες ΜΕΤ</a:t>
                      </a:r>
                      <a:endParaRPr lang="el-GR" dirty="0"/>
                    </a:p>
                  </a:txBody>
                  <a:tcPr/>
                </a:tc>
                <a:tc>
                  <a:txBody>
                    <a:bodyPr/>
                    <a:lstStyle/>
                    <a:p>
                      <a:pPr algn="ctr"/>
                      <a:endParaRPr lang="el-GR" dirty="0" smtClean="0"/>
                    </a:p>
                    <a:p>
                      <a:pPr algn="ctr"/>
                      <a:r>
                        <a:rPr lang="el-GR" dirty="0" smtClean="0"/>
                        <a:t>5.016.356,28</a:t>
                      </a:r>
                      <a:endParaRPr lang="el-GR" dirty="0"/>
                    </a:p>
                  </a:txBody>
                  <a:tcPr/>
                </a:tc>
                <a:tc>
                  <a:txBody>
                    <a:bodyPr/>
                    <a:lstStyle/>
                    <a:p>
                      <a:endParaRPr lang="el-GR" dirty="0" smtClean="0"/>
                    </a:p>
                    <a:p>
                      <a:r>
                        <a:rPr lang="el-GR" dirty="0" smtClean="0"/>
                        <a:t>ΕΚΤΕΛΕΣΗ ΥΠΟΕΡΓΟΥ ΜΕ ΙΔΙΑ ΜΕΣΑ</a:t>
                      </a:r>
                      <a:endParaRPr lang="el-GR" dirty="0"/>
                    </a:p>
                  </a:txBody>
                  <a:tcPr/>
                </a:tc>
                <a:extLst>
                  <a:ext uri="{0D108BD9-81ED-4DB2-BD59-A6C34878D82A}">
                    <a16:rowId xmlns:a16="http://schemas.microsoft.com/office/drawing/2014/main" val="10003"/>
                  </a:ext>
                </a:extLst>
              </a:tr>
              <a:tr h="916866">
                <a:tc>
                  <a:txBody>
                    <a:bodyPr/>
                    <a:lstStyle/>
                    <a:p>
                      <a:r>
                        <a:rPr lang="el-GR" dirty="0" smtClean="0"/>
                        <a:t>ΥΠΟΕΡΓΟ 4: Αναβάθμιση του Π.Σ. παρακολούθησης της πράξης και των ηλεκτρονικών μητρώων ωρομισθίων εκπαιδευτών, ΣΣ και ΣΨ</a:t>
                      </a:r>
                      <a:endParaRPr lang="el-GR" dirty="0"/>
                    </a:p>
                  </a:txBody>
                  <a:tcPr/>
                </a:tc>
                <a:tc>
                  <a:txBody>
                    <a:bodyPr/>
                    <a:lstStyle/>
                    <a:p>
                      <a:pPr algn="ctr"/>
                      <a:endParaRPr lang="el-GR" dirty="0" smtClean="0"/>
                    </a:p>
                    <a:p>
                      <a:pPr algn="ctr"/>
                      <a:r>
                        <a:rPr lang="el-GR" dirty="0" smtClean="0"/>
                        <a:t>264.000,00</a:t>
                      </a:r>
                      <a:endParaRPr lang="el-GR" dirty="0"/>
                    </a:p>
                  </a:txBody>
                  <a:tcPr/>
                </a:tc>
                <a:tc>
                  <a:txBody>
                    <a:bodyPr/>
                    <a:lstStyle/>
                    <a:p>
                      <a:endParaRPr lang="el-GR" dirty="0" smtClean="0"/>
                    </a:p>
                    <a:p>
                      <a:r>
                        <a:rPr lang="el-GR" dirty="0" smtClean="0"/>
                        <a:t>ν.4412/2016-Προμήθειες, Γενικές υπηρεσίες Π/Υ ΚΑΤΩ των ορίων</a:t>
                      </a:r>
                      <a:endParaRPr lang="el-GR" dirty="0"/>
                    </a:p>
                  </a:txBody>
                  <a:tcPr/>
                </a:tc>
                <a:extLst>
                  <a:ext uri="{0D108BD9-81ED-4DB2-BD59-A6C34878D82A}">
                    <a16:rowId xmlns:a16="http://schemas.microsoft.com/office/drawing/2014/main" val="10004"/>
                  </a:ext>
                </a:extLst>
              </a:tr>
              <a:tr h="916866">
                <a:tc>
                  <a:txBody>
                    <a:bodyPr/>
                    <a:lstStyle/>
                    <a:p>
                      <a:r>
                        <a:rPr lang="el-GR" dirty="0" smtClean="0"/>
                        <a:t>ΥΠΟΕΡΓΟ 5: Επιμορφώσεις στελεχών Σχολείων Δεύτερης Ευκαιρίας</a:t>
                      </a:r>
                      <a:endParaRPr lang="el-GR" dirty="0"/>
                    </a:p>
                  </a:txBody>
                  <a:tcPr/>
                </a:tc>
                <a:tc>
                  <a:txBody>
                    <a:bodyPr/>
                    <a:lstStyle/>
                    <a:p>
                      <a:pPr algn="ctr"/>
                      <a:r>
                        <a:rPr lang="el-GR" dirty="0" smtClean="0"/>
                        <a:t>264.592,00</a:t>
                      </a:r>
                      <a:endParaRPr lang="el-GR" dirty="0"/>
                    </a:p>
                  </a:txBody>
                  <a:tcPr/>
                </a:tc>
                <a:tc>
                  <a:txBody>
                    <a:bodyPr/>
                    <a:lstStyle/>
                    <a:p>
                      <a:r>
                        <a:rPr lang="el-GR" dirty="0" smtClean="0"/>
                        <a:t>ν.4412/2016-Προμήθειες, Γενικές υπηρεσίες Π/Υ ΚΑΤΩ των ορίων</a:t>
                      </a:r>
                      <a:endParaRPr lang="el-GR" dirty="0"/>
                    </a:p>
                  </a:txBody>
                  <a:tcPr/>
                </a:tc>
                <a:extLst>
                  <a:ext uri="{0D108BD9-81ED-4DB2-BD59-A6C34878D82A}">
                    <a16:rowId xmlns:a16="http://schemas.microsoft.com/office/drawing/2014/main" val="10005"/>
                  </a:ext>
                </a:extLst>
              </a:tr>
              <a:tr h="916866">
                <a:tc>
                  <a:txBody>
                    <a:bodyPr/>
                    <a:lstStyle/>
                    <a:p>
                      <a:r>
                        <a:rPr lang="el-GR" dirty="0" smtClean="0"/>
                        <a:t>ΥΠΟΕΡΓΟ 6: Διαφημιστική προβολή Σχολείων Δεύτερης Ευκαιρίας</a:t>
                      </a:r>
                      <a:endParaRPr lang="el-GR" dirty="0"/>
                    </a:p>
                  </a:txBody>
                  <a:tcPr/>
                </a:tc>
                <a:tc>
                  <a:txBody>
                    <a:bodyPr/>
                    <a:lstStyle/>
                    <a:p>
                      <a:pPr algn="ctr"/>
                      <a:r>
                        <a:rPr lang="el-GR" dirty="0" smtClean="0"/>
                        <a:t>265.000,00</a:t>
                      </a:r>
                      <a:endParaRPr lang="el-GR" dirty="0"/>
                    </a:p>
                  </a:txBody>
                  <a:tcPr/>
                </a:tc>
                <a:tc>
                  <a:txBody>
                    <a:bodyPr/>
                    <a:lstStyle/>
                    <a:p>
                      <a:r>
                        <a:rPr lang="el-GR" dirty="0" smtClean="0"/>
                        <a:t>ν.4412/2016-Προμήθειες, Γενικές υπηρεσίες Π/Υ ΚΑΤΩ των ορίων</a:t>
                      </a:r>
                      <a:endParaRPr lang="el-GR" dirty="0"/>
                    </a:p>
                  </a:txBody>
                  <a:tcPr/>
                </a:tc>
                <a:extLst>
                  <a:ext uri="{0D108BD9-81ED-4DB2-BD59-A6C34878D82A}">
                    <a16:rowId xmlns:a16="http://schemas.microsoft.com/office/drawing/2014/main" val="10006"/>
                  </a:ext>
                </a:extLst>
              </a:tr>
              <a:tr h="916866">
                <a:tc>
                  <a:txBody>
                    <a:bodyPr/>
                    <a:lstStyle/>
                    <a:p>
                      <a:r>
                        <a:rPr lang="el-GR" b="1" dirty="0" smtClean="0"/>
                        <a:t>ΣΥΝΟΛΟ ΠΡΟΫΠΟΛΟΓΙΣΜΟΥ 2023-2027</a:t>
                      </a:r>
                      <a:endParaRPr lang="el-GR" b="1" dirty="0"/>
                    </a:p>
                  </a:txBody>
                  <a:tcPr/>
                </a:tc>
                <a:tc>
                  <a:txBody>
                    <a:bodyPr/>
                    <a:lstStyle/>
                    <a:p>
                      <a:pPr algn="ctr"/>
                      <a:r>
                        <a:rPr lang="el-GR" b="1" dirty="0" smtClean="0"/>
                        <a:t>25.303.023,52</a:t>
                      </a:r>
                      <a:endParaRPr lang="el-GR" b="1" dirty="0"/>
                    </a:p>
                  </a:txBody>
                  <a:tcPr/>
                </a:tc>
                <a:tc>
                  <a:txBody>
                    <a:bodyPr/>
                    <a:lstStyle/>
                    <a:p>
                      <a:endParaRPr lang="el-GR" dirty="0"/>
                    </a:p>
                  </a:txBody>
                  <a:tcPr/>
                </a:tc>
                <a:extLst>
                  <a:ext uri="{0D108BD9-81ED-4DB2-BD59-A6C34878D82A}">
                    <a16:rowId xmlns:a16="http://schemas.microsoft.com/office/drawing/2014/main" val="10007"/>
                  </a:ext>
                </a:extLst>
              </a:tr>
            </a:tbl>
          </a:graphicData>
        </a:graphic>
      </p:graphicFrame>
      <p:pic>
        <p:nvPicPr>
          <p:cNvPr id="4" name="Εικόνα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Tree>
    <p:extLst>
      <p:ext uri="{BB962C8B-B14F-4D97-AF65-F5344CB8AC3E}">
        <p14:creationId xmlns:p14="http://schemas.microsoft.com/office/powerpoint/2010/main" val="258917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6468" y="730251"/>
            <a:ext cx="13862003" cy="1637392"/>
          </a:xfrm>
        </p:spPr>
        <p:txBody>
          <a:bodyPr>
            <a:noAutofit/>
          </a:bodyPr>
          <a:lstStyle/>
          <a:p>
            <a:r>
              <a:rPr lang="el-GR" dirty="0" smtClean="0"/>
              <a:t>Υλοποίηση Φυσικού Αντικειμένου συγχρηματοδοτούμενης Πράξης</a:t>
            </a:r>
            <a:endParaRPr lang="el-GR" dirty="0"/>
          </a:p>
        </p:txBody>
      </p:sp>
      <p:sp>
        <p:nvSpPr>
          <p:cNvPr id="3" name="Θέση περιεχομένου 2"/>
          <p:cNvSpPr>
            <a:spLocks noGrp="1"/>
          </p:cNvSpPr>
          <p:nvPr>
            <p:ph idx="1"/>
          </p:nvPr>
        </p:nvSpPr>
        <p:spPr>
          <a:xfrm>
            <a:off x="1666468" y="3265714"/>
            <a:ext cx="20964932" cy="9088212"/>
          </a:xfrm>
        </p:spPr>
        <p:txBody>
          <a:bodyPr/>
          <a:lstStyle/>
          <a:p>
            <a:pPr marL="0" indent="0">
              <a:buNone/>
            </a:pPr>
            <a:r>
              <a:rPr lang="el-GR" dirty="0" smtClean="0"/>
              <a:t>Α) Στελέχωση Σ.Δ.Ε. σχ. έτος 2024-2025:</a:t>
            </a:r>
          </a:p>
          <a:p>
            <a:r>
              <a:rPr lang="el-GR" dirty="0" smtClean="0"/>
              <a:t>Νέο Μητρώο Εκπαιδευτών, Συμβούλων Σταδιοδρομίας και Συμβούλων Ψυχολόγων</a:t>
            </a:r>
          </a:p>
          <a:p>
            <a:r>
              <a:rPr lang="el-GR" dirty="0" smtClean="0"/>
              <a:t>Κάλυψη εκπαιδευτικών κενών με 850 εκπαιδευτές </a:t>
            </a:r>
          </a:p>
          <a:p>
            <a:r>
              <a:rPr lang="el-GR" dirty="0" smtClean="0"/>
              <a:t>Παροχή συμβουλευτικών υπηρεσιών από 180 Συμβούλους Σταδιοδρομίας και Συμβούλους Ψυχολόγους</a:t>
            </a:r>
          </a:p>
          <a:p>
            <a:pPr marL="0" indent="0">
              <a:buNone/>
            </a:pPr>
            <a:r>
              <a:rPr lang="el-GR" dirty="0" smtClean="0"/>
              <a:t>Β) Αναβάθμιση </a:t>
            </a:r>
            <a:r>
              <a:rPr lang="el-GR" dirty="0"/>
              <a:t>και παραμετροποίηση του πληροφοριακού συστήματος παρακολούθησης της </a:t>
            </a:r>
            <a:r>
              <a:rPr lang="el-GR" dirty="0" smtClean="0"/>
              <a:t>πράξης (</a:t>
            </a:r>
            <a:r>
              <a:rPr lang="el-GR" dirty="0" err="1" smtClean="0"/>
              <a:t>Υποέργο</a:t>
            </a:r>
            <a:r>
              <a:rPr lang="el-GR" dirty="0" smtClean="0"/>
              <a:t> 4): Διενέργεια διαγωνισμού - ανάδειξη αναδόχου – παρακολούθηση πορείας υλοποίησης της σύμβασης</a:t>
            </a:r>
            <a:endParaRPr lang="el-GR" dirty="0"/>
          </a:p>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5875" y="0"/>
            <a:ext cx="3599695" cy="3599695"/>
          </a:xfrm>
          <a:prstGeom prst="rect">
            <a:avLst/>
          </a:prstGeom>
        </p:spPr>
      </p:pic>
      <p:pic>
        <p:nvPicPr>
          <p:cNvPr id="6" name="Εικόνα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Tree>
    <p:extLst>
      <p:ext uri="{BB962C8B-B14F-4D97-AF65-F5344CB8AC3E}">
        <p14:creationId xmlns:p14="http://schemas.microsoft.com/office/powerpoint/2010/main" val="1648375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Κεντρική Συνάντηση Διευθυντών ΣΔΕ</a:t>
            </a:r>
            <a:endParaRPr lang="el-GR" dirty="0"/>
          </a:p>
        </p:txBody>
      </p:sp>
      <p:sp>
        <p:nvSpPr>
          <p:cNvPr id="3" name="Θέση περιεχομένου 2"/>
          <p:cNvSpPr>
            <a:spLocks noGrp="1"/>
          </p:cNvSpPr>
          <p:nvPr>
            <p:ph idx="1"/>
          </p:nvPr>
        </p:nvSpPr>
        <p:spPr/>
        <p:txBody>
          <a:bodyPr/>
          <a:lstStyle/>
          <a:p>
            <a:r>
              <a:rPr lang="el-GR" dirty="0" smtClean="0"/>
              <a:t>Στις </a:t>
            </a:r>
            <a:r>
              <a:rPr lang="el-GR" dirty="0"/>
              <a:t>27/2/2025 </a:t>
            </a:r>
            <a:r>
              <a:rPr lang="el-GR" dirty="0" smtClean="0"/>
              <a:t>πραγματοποιήθηκε η κεντρική </a:t>
            </a:r>
            <a:r>
              <a:rPr lang="el-GR" dirty="0"/>
              <a:t>συνάντηση των Διευθυντών Σχολείων Δεύτερης </a:t>
            </a:r>
            <a:r>
              <a:rPr lang="el-GR" dirty="0" smtClean="0"/>
              <a:t>Ευκαιρίας (ΣΔΕ</a:t>
            </a:r>
            <a:r>
              <a:rPr lang="el-GR" dirty="0"/>
              <a:t>) από όλη την Ελλάδα </a:t>
            </a:r>
            <a:r>
              <a:rPr lang="el-GR" dirty="0" smtClean="0"/>
              <a:t>με την πολιτική ηγεσία του Υπουργείου </a:t>
            </a:r>
            <a:r>
              <a:rPr lang="el-GR" dirty="0"/>
              <a:t>Παιδείας, Θρησκευμάτων και </a:t>
            </a:r>
            <a:r>
              <a:rPr lang="el-GR" dirty="0" smtClean="0"/>
              <a:t>Αθλητισμού, στο </a:t>
            </a:r>
            <a:r>
              <a:rPr lang="el-GR" dirty="0"/>
              <a:t>πλαίσιο της Ημερίδας με θέμα «</a:t>
            </a:r>
            <a:r>
              <a:rPr lang="el-GR" b="1" dirty="0"/>
              <a:t>Σχολεία Δεύτερης Ευκαιρίας</a:t>
            </a:r>
            <a:r>
              <a:rPr lang="el-GR" b="1" dirty="0" smtClean="0"/>
              <a:t>: Προκλήσεις </a:t>
            </a:r>
            <a:r>
              <a:rPr lang="el-GR" b="1" dirty="0"/>
              <a:t>και Προοπτικές</a:t>
            </a:r>
            <a:r>
              <a:rPr lang="el-GR" dirty="0"/>
              <a:t>», που συνδιοργάνωσε το Ίδρυμα Νεολαίας και Δια Βίου </a:t>
            </a:r>
            <a:r>
              <a:rPr lang="el-GR" dirty="0" smtClean="0"/>
              <a:t>Μάθησης (</a:t>
            </a:r>
            <a:r>
              <a:rPr lang="el-GR" dirty="0"/>
              <a:t>ΙΝΕΔΙΒΙΜ) και η Γενική Γραμματεία Επαγγελματικής Εκπαίδευσης, Κατάρτισης και Διά </a:t>
            </a:r>
            <a:r>
              <a:rPr lang="el-GR" dirty="0" smtClean="0"/>
              <a:t>Βίου Μάθησης </a:t>
            </a:r>
            <a:r>
              <a:rPr lang="el-GR" dirty="0"/>
              <a:t>του Υπουργείου Παιδείας, Θρησκευμάτων και </a:t>
            </a:r>
            <a:r>
              <a:rPr lang="el-GR" dirty="0" smtClean="0"/>
              <a:t>Αθλητισμού.</a:t>
            </a:r>
          </a:p>
          <a:p>
            <a:r>
              <a:rPr lang="el-GR" dirty="0" smtClean="0"/>
              <a:t>Οι Διευθυντές/</a:t>
            </a:r>
            <a:r>
              <a:rPr lang="el-GR" dirty="0" err="1" smtClean="0"/>
              <a:t>τριες</a:t>
            </a:r>
            <a:r>
              <a:rPr lang="el-GR" dirty="0" smtClean="0"/>
              <a:t>  ΣΔΕ είχαν την ευκαιρία να </a:t>
            </a:r>
            <a:r>
              <a:rPr lang="el-GR" dirty="0"/>
              <a:t>ανταλλάξουν απόψεις και να μεταφέρουν προτάσεις και προβληματισμούς για τη βέλτιστη αξιοποίηση </a:t>
            </a:r>
            <a:r>
              <a:rPr lang="el-GR" dirty="0" smtClean="0"/>
              <a:t>του εκπαιδευτικού </a:t>
            </a:r>
            <a:r>
              <a:rPr lang="el-GR" dirty="0"/>
              <a:t>θεσμού.</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4884" y="9527157"/>
            <a:ext cx="5110843" cy="418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5875" y="1"/>
            <a:ext cx="3599695" cy="3135086"/>
          </a:xfrm>
          <a:prstGeom prst="rect">
            <a:avLst/>
          </a:prstGeom>
        </p:spPr>
      </p:pic>
      <p:pic>
        <p:nvPicPr>
          <p:cNvPr id="6" name="Εικόνα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Tree>
    <p:extLst>
      <p:ext uri="{BB962C8B-B14F-4D97-AF65-F5344CB8AC3E}">
        <p14:creationId xmlns:p14="http://schemas.microsoft.com/office/powerpoint/2010/main" val="2833863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6888</TotalTime>
  <Words>1098</Words>
  <Application>Microsoft Office PowerPoint</Application>
  <PresentationFormat>Προσαρμογή</PresentationFormat>
  <Paragraphs>162</Paragraphs>
  <Slides>20</Slides>
  <Notes>0</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32" baseType="lpstr">
      <vt:lpstr>Arial</vt:lpstr>
      <vt:lpstr>Bebas Neue</vt:lpstr>
      <vt:lpstr>BebasNEUE</vt:lpstr>
      <vt:lpstr>Calibri</vt:lpstr>
      <vt:lpstr>Calibri Light</vt:lpstr>
      <vt:lpstr>Open sans</vt:lpstr>
      <vt:lpstr>Tahoma</vt:lpstr>
      <vt:lpstr>Trebuchet MS</vt:lpstr>
      <vt:lpstr>Προσαρμοσμένη σχεδίαση</vt:lpstr>
      <vt:lpstr>1_Προσαρμοσμένη σχεδίαση</vt:lpstr>
      <vt:lpstr>base</vt:lpstr>
      <vt:lpstr>Έγγραφο</vt:lpstr>
      <vt:lpstr>Παρουσίαση του PowerPoint</vt:lpstr>
      <vt:lpstr> ΣΧΟΛΕΙΑ ΔΕΥΤΕΡΗΣ ΕΥΚΑΙΡΙΑΣ </vt:lpstr>
      <vt:lpstr>Περιεχόμενο παρουσίασης</vt:lpstr>
      <vt:lpstr>Παρουσίαση του PowerPoint</vt:lpstr>
      <vt:lpstr>Παρουσίαση του PowerPoint</vt:lpstr>
      <vt:lpstr>Κεντρικοί άξονες συγχρηματοδοτούμενης Πράξης. Η Πράξη συγχρηματοδοτείται από την Ευρωπαϊκή Ένωση, μέσω του Προγράμματος «Ανθρώπινο Δυναμικό και Κοινωνική Συνοχή 2021-2027».</vt:lpstr>
      <vt:lpstr>Παρουσίαση του PowerPoint</vt:lpstr>
      <vt:lpstr>Υλοποίηση Φυσικού Αντικειμένου συγχρηματοδοτούμενης Πράξης</vt:lpstr>
      <vt:lpstr>Κεντρική Συνάντηση Διευθυντών ΣΔΕ</vt:lpstr>
      <vt:lpstr>Κεντρική Συνάντηση Διευθυντών ΣΔΕ</vt:lpstr>
      <vt:lpstr>Υλοποίηση Οικονομικού Αντικειμένου συγχρηματοδοτούμενης Πράξης</vt:lpstr>
      <vt:lpstr>Προγραμματισμός δράσεων και ενεργειών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Γεωργία Σουλιώτη</cp:lastModifiedBy>
  <cp:revision>322</cp:revision>
  <dcterms:created xsi:type="dcterms:W3CDTF">2022-06-03T15:25:51Z</dcterms:created>
  <dcterms:modified xsi:type="dcterms:W3CDTF">2025-04-30T11:21:07Z</dcterms:modified>
</cp:coreProperties>
</file>