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75" r:id="rId2"/>
    <p:sldMasterId id="2147483678" r:id="rId3"/>
  </p:sldMasterIdLst>
  <p:notesMasterIdLst>
    <p:notesMasterId r:id="rId19"/>
  </p:notesMasterIdLst>
  <p:sldIdLst>
    <p:sldId id="280" r:id="rId4"/>
    <p:sldId id="337" r:id="rId5"/>
    <p:sldId id="348" r:id="rId6"/>
    <p:sldId id="334" r:id="rId7"/>
    <p:sldId id="330" r:id="rId8"/>
    <p:sldId id="352" r:id="rId9"/>
    <p:sldId id="319" r:id="rId10"/>
    <p:sldId id="318" r:id="rId11"/>
    <p:sldId id="309" r:id="rId12"/>
    <p:sldId id="312" r:id="rId13"/>
    <p:sldId id="313" r:id="rId14"/>
    <p:sldId id="314" r:id="rId15"/>
    <p:sldId id="315" r:id="rId16"/>
    <p:sldId id="308" r:id="rId17"/>
    <p:sldId id="350" r:id="rId18"/>
  </p:sldIdLst>
  <p:sldSz cx="24239538" cy="13716000"/>
  <p:notesSz cx="6791325" cy="9921875"/>
  <p:defaultTextStyle>
    <a:defPPr>
      <a:defRPr lang="el-GR"/>
    </a:defPPr>
    <a:lvl1pPr marL="0" algn="l" defTabSz="1821805" rtl="0" eaLnBrk="1" latinLnBrk="0" hangingPunct="1">
      <a:defRPr sz="3586" kern="1200">
        <a:solidFill>
          <a:schemeClr val="tx1"/>
        </a:solidFill>
        <a:latin typeface="+mn-lt"/>
        <a:ea typeface="+mn-ea"/>
        <a:cs typeface="+mn-cs"/>
      </a:defRPr>
    </a:lvl1pPr>
    <a:lvl2pPr marL="910903" algn="l" defTabSz="1821805" rtl="0" eaLnBrk="1" latinLnBrk="0" hangingPunct="1">
      <a:defRPr sz="3586" kern="1200">
        <a:solidFill>
          <a:schemeClr val="tx1"/>
        </a:solidFill>
        <a:latin typeface="+mn-lt"/>
        <a:ea typeface="+mn-ea"/>
        <a:cs typeface="+mn-cs"/>
      </a:defRPr>
    </a:lvl2pPr>
    <a:lvl3pPr marL="1821805" algn="l" defTabSz="1821805" rtl="0" eaLnBrk="1" latinLnBrk="0" hangingPunct="1">
      <a:defRPr sz="3586" kern="1200">
        <a:solidFill>
          <a:schemeClr val="tx1"/>
        </a:solidFill>
        <a:latin typeface="+mn-lt"/>
        <a:ea typeface="+mn-ea"/>
        <a:cs typeface="+mn-cs"/>
      </a:defRPr>
    </a:lvl3pPr>
    <a:lvl4pPr marL="2732708" algn="l" defTabSz="1821805" rtl="0" eaLnBrk="1" latinLnBrk="0" hangingPunct="1">
      <a:defRPr sz="3586" kern="1200">
        <a:solidFill>
          <a:schemeClr val="tx1"/>
        </a:solidFill>
        <a:latin typeface="+mn-lt"/>
        <a:ea typeface="+mn-ea"/>
        <a:cs typeface="+mn-cs"/>
      </a:defRPr>
    </a:lvl4pPr>
    <a:lvl5pPr marL="3643609" algn="l" defTabSz="1821805" rtl="0" eaLnBrk="1" latinLnBrk="0" hangingPunct="1">
      <a:defRPr sz="3586" kern="1200">
        <a:solidFill>
          <a:schemeClr val="tx1"/>
        </a:solidFill>
        <a:latin typeface="+mn-lt"/>
        <a:ea typeface="+mn-ea"/>
        <a:cs typeface="+mn-cs"/>
      </a:defRPr>
    </a:lvl5pPr>
    <a:lvl6pPr marL="4554513" algn="l" defTabSz="1821805" rtl="0" eaLnBrk="1" latinLnBrk="0" hangingPunct="1">
      <a:defRPr sz="3586" kern="1200">
        <a:solidFill>
          <a:schemeClr val="tx1"/>
        </a:solidFill>
        <a:latin typeface="+mn-lt"/>
        <a:ea typeface="+mn-ea"/>
        <a:cs typeface="+mn-cs"/>
      </a:defRPr>
    </a:lvl6pPr>
    <a:lvl7pPr marL="5465414" algn="l" defTabSz="1821805" rtl="0" eaLnBrk="1" latinLnBrk="0" hangingPunct="1">
      <a:defRPr sz="3586" kern="1200">
        <a:solidFill>
          <a:schemeClr val="tx1"/>
        </a:solidFill>
        <a:latin typeface="+mn-lt"/>
        <a:ea typeface="+mn-ea"/>
        <a:cs typeface="+mn-cs"/>
      </a:defRPr>
    </a:lvl7pPr>
    <a:lvl8pPr marL="6376318" algn="l" defTabSz="1821805" rtl="0" eaLnBrk="1" latinLnBrk="0" hangingPunct="1">
      <a:defRPr sz="3586" kern="1200">
        <a:solidFill>
          <a:schemeClr val="tx1"/>
        </a:solidFill>
        <a:latin typeface="+mn-lt"/>
        <a:ea typeface="+mn-ea"/>
        <a:cs typeface="+mn-cs"/>
      </a:defRPr>
    </a:lvl8pPr>
    <a:lvl9pPr marL="7287221" algn="l" defTabSz="1821805" rtl="0" eaLnBrk="1" latinLnBrk="0" hangingPunct="1">
      <a:defRPr sz="3586"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Ισμήνη Παπαγιαννοπούλου" initials="ΙΠ" lastIdx="1" clrIdx="0">
    <p:extLst>
      <p:ext uri="{19B8F6BF-5375-455C-9EA6-DF929625EA0E}">
        <p15:presenceInfo xmlns:p15="http://schemas.microsoft.com/office/powerpoint/2012/main" userId="Ισμήνη Παπαγιαννοπούλου"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4F8C"/>
    <a:srgbClr val="19BEDE"/>
    <a:srgbClr val="79CA4C"/>
    <a:srgbClr val="3399FF"/>
    <a:srgbClr val="2AB6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70" autoAdjust="0"/>
    <p:restoredTop sz="94660"/>
  </p:normalViewPr>
  <p:slideViewPr>
    <p:cSldViewPr snapToGrid="0">
      <p:cViewPr varScale="1">
        <p:scale>
          <a:sx n="44" d="100"/>
          <a:sy n="44" d="100"/>
        </p:scale>
        <p:origin x="787" y="82"/>
      </p:cViewPr>
      <p:guideLst/>
    </p:cSldViewPr>
  </p:slideViewPr>
  <p:notesTextViewPr>
    <p:cViewPr>
      <p:scale>
        <a:sx n="1" d="1"/>
        <a:sy n="1" d="1"/>
      </p:scale>
      <p:origin x="0" y="0"/>
    </p:cViewPr>
  </p:notesTextViewPr>
  <p:notesViewPr>
    <p:cSldViewPr snapToGrid="0">
      <p:cViewPr varScale="1">
        <p:scale>
          <a:sx n="130" d="100"/>
          <a:sy n="130" d="100"/>
        </p:scale>
        <p:origin x="4160"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42908" cy="497817"/>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46846" y="0"/>
            <a:ext cx="2942908" cy="497817"/>
          </a:xfrm>
          <a:prstGeom prst="rect">
            <a:avLst/>
          </a:prstGeom>
        </p:spPr>
        <p:txBody>
          <a:bodyPr vert="horz" lIns="91440" tIns="45720" rIns="91440" bIns="45720" rtlCol="0"/>
          <a:lstStyle>
            <a:lvl1pPr algn="r">
              <a:defRPr sz="1200"/>
            </a:lvl1pPr>
          </a:lstStyle>
          <a:p>
            <a:fld id="{CB85BDC8-5624-B640-A51D-7D100401FBD8}" type="datetimeFigureOut">
              <a:rPr lang="el-GR" smtClean="0"/>
              <a:t>22/7/2026</a:t>
            </a:fld>
            <a:endParaRPr lang="el-GR"/>
          </a:p>
        </p:txBody>
      </p:sp>
      <p:sp>
        <p:nvSpPr>
          <p:cNvPr id="4" name="Θέση εικόνας διαφάνειας 3"/>
          <p:cNvSpPr>
            <a:spLocks noGrp="1" noRot="1" noChangeAspect="1"/>
          </p:cNvSpPr>
          <p:nvPr>
            <p:ph type="sldImg" idx="2"/>
          </p:nvPr>
        </p:nvSpPr>
        <p:spPr>
          <a:xfrm>
            <a:off x="436563" y="1239838"/>
            <a:ext cx="5918200" cy="3349625"/>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79133" y="4774902"/>
            <a:ext cx="5433060" cy="3906738"/>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9424060"/>
            <a:ext cx="2942908" cy="497816"/>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46846" y="9424060"/>
            <a:ext cx="2942908" cy="497816"/>
          </a:xfrm>
          <a:prstGeom prst="rect">
            <a:avLst/>
          </a:prstGeom>
        </p:spPr>
        <p:txBody>
          <a:bodyPr vert="horz" lIns="91440" tIns="45720" rIns="91440" bIns="45720" rtlCol="0" anchor="b"/>
          <a:lstStyle>
            <a:lvl1pPr algn="r">
              <a:defRPr sz="1200"/>
            </a:lvl1pPr>
          </a:lstStyle>
          <a:p>
            <a:fld id="{B5230455-3940-E94B-B680-5585781AEA90}" type="slidenum">
              <a:rPr lang="el-GR" smtClean="0"/>
              <a:t>‹#›</a:t>
            </a:fld>
            <a:endParaRPr lang="el-GR"/>
          </a:p>
        </p:txBody>
      </p:sp>
    </p:spTree>
    <p:extLst>
      <p:ext uri="{BB962C8B-B14F-4D97-AF65-F5344CB8AC3E}">
        <p14:creationId xmlns:p14="http://schemas.microsoft.com/office/powerpoint/2010/main" val="289146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22/7/2026</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1406758" y="1775281"/>
            <a:ext cx="20906602" cy="2651126"/>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538F63-D0B7-F242-B11E-217E108FB75D}"/>
              </a:ext>
            </a:extLst>
          </p:cNvPr>
          <p:cNvSpPr>
            <a:spLocks noGrp="1"/>
          </p:cNvSpPr>
          <p:nvPr>
            <p:ph type="title"/>
          </p:nvPr>
        </p:nvSpPr>
        <p:spPr>
          <a:xfrm>
            <a:off x="1666468" y="730251"/>
            <a:ext cx="20906602" cy="2651126"/>
          </a:xfrm>
          <a:prstGeom prst="rect">
            <a:avLst/>
          </a:prstGeom>
        </p:spPr>
        <p:txBody>
          <a:bodyPr/>
          <a:lstStyle>
            <a:lvl1pPr>
              <a:defRPr>
                <a:solidFill>
                  <a:srgbClr val="19BEDE"/>
                </a:solidFill>
                <a:latin typeface="Trebuchet MS" panose="020B0603020202020204" pitchFamily="34" charset="0"/>
              </a:defRPr>
            </a:lvl1p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2873937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19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1_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4F22B7-AABD-BD40-B43B-EEBB5BFCBA5F}"/>
              </a:ext>
            </a:extLst>
          </p:cNvPr>
          <p:cNvSpPr>
            <a:spLocks noGrp="1"/>
          </p:cNvSpPr>
          <p:nvPr>
            <p:ph type="title"/>
          </p:nvPr>
        </p:nvSpPr>
        <p:spPr>
          <a:xfrm>
            <a:off x="1669627" y="914400"/>
            <a:ext cx="7817881" cy="3200400"/>
          </a:xfrm>
          <a:prstGeom prst="rect">
            <a:avLst/>
          </a:prstGeom>
        </p:spPr>
        <p:txBody>
          <a:bodyPr anchor="b"/>
          <a:lstStyle>
            <a:lvl1pPr>
              <a:defRPr sz="6362"/>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3C8B233-910C-2646-8277-96769BD5BA64}"/>
              </a:ext>
            </a:extLst>
          </p:cNvPr>
          <p:cNvSpPr>
            <a:spLocks noGrp="1"/>
          </p:cNvSpPr>
          <p:nvPr>
            <p:ph idx="1"/>
          </p:nvPr>
        </p:nvSpPr>
        <p:spPr>
          <a:xfrm>
            <a:off x="10304961" y="1974851"/>
            <a:ext cx="12271266" cy="9747250"/>
          </a:xfrm>
          <a:prstGeom prst="rect">
            <a:avLst/>
          </a:prstGeom>
        </p:spPr>
        <p:txBody>
          <a:bodyPr/>
          <a:lstStyle>
            <a:lvl1pPr>
              <a:defRPr sz="6362"/>
            </a:lvl1pPr>
            <a:lvl2pPr>
              <a:defRPr sz="5567"/>
            </a:lvl2pPr>
            <a:lvl3pPr>
              <a:defRPr sz="4772"/>
            </a:lvl3pPr>
            <a:lvl4pPr>
              <a:defRPr sz="3976"/>
            </a:lvl4pPr>
            <a:lvl5pPr>
              <a:defRPr sz="3976"/>
            </a:lvl5pPr>
            <a:lvl6pPr>
              <a:defRPr sz="3976"/>
            </a:lvl6pPr>
            <a:lvl7pPr>
              <a:defRPr sz="3976"/>
            </a:lvl7pPr>
            <a:lvl8pPr>
              <a:defRPr sz="3976"/>
            </a:lvl8pPr>
            <a:lvl9pPr>
              <a:defRPr sz="3976"/>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6DF32913-5D8F-C44E-A202-534B792B71CA}"/>
              </a:ext>
            </a:extLst>
          </p:cNvPr>
          <p:cNvSpPr>
            <a:spLocks noGrp="1"/>
          </p:cNvSpPr>
          <p:nvPr>
            <p:ph type="body" sz="half" idx="2"/>
          </p:nvPr>
        </p:nvSpPr>
        <p:spPr>
          <a:xfrm>
            <a:off x="1669627" y="4114800"/>
            <a:ext cx="7817881" cy="7623176"/>
          </a:xfrm>
          <a:prstGeom prst="rect">
            <a:avLst/>
          </a:prstGeom>
        </p:spPr>
        <p:txBody>
          <a:bodyPr/>
          <a:lstStyle>
            <a:lvl1pPr marL="0" indent="0">
              <a:buNone/>
              <a:defRPr sz="3181"/>
            </a:lvl1pPr>
            <a:lvl2pPr marL="909005" indent="0">
              <a:buNone/>
              <a:defRPr sz="2783"/>
            </a:lvl2pPr>
            <a:lvl3pPr marL="1818010" indent="0">
              <a:buNone/>
              <a:defRPr sz="2386"/>
            </a:lvl3pPr>
            <a:lvl4pPr marL="2727015" indent="0">
              <a:buNone/>
              <a:defRPr sz="1988"/>
            </a:lvl4pPr>
            <a:lvl5pPr marL="3636020" indent="0">
              <a:buNone/>
              <a:defRPr sz="1988"/>
            </a:lvl5pPr>
            <a:lvl6pPr marL="4545025" indent="0">
              <a:buNone/>
              <a:defRPr sz="1988"/>
            </a:lvl6pPr>
            <a:lvl7pPr marL="5454030" indent="0">
              <a:buNone/>
              <a:defRPr sz="1988"/>
            </a:lvl7pPr>
            <a:lvl8pPr marL="6363035" indent="0">
              <a:buNone/>
              <a:defRPr sz="1988"/>
            </a:lvl8pPr>
            <a:lvl9pPr marL="7272040" indent="0">
              <a:buNone/>
              <a:defRPr sz="1988"/>
            </a:lvl9pPr>
          </a:lstStyle>
          <a:p>
            <a:pPr lvl="0"/>
            <a:r>
              <a:rPr lang="el-GR"/>
              <a:t>Στυλ κειμένου υποδείγματος</a:t>
            </a:r>
          </a:p>
        </p:txBody>
      </p:sp>
    </p:spTree>
    <p:extLst>
      <p:ext uri="{BB962C8B-B14F-4D97-AF65-F5344CB8AC3E}">
        <p14:creationId xmlns:p14="http://schemas.microsoft.com/office/powerpoint/2010/main" val="3100465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1_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AC7F9E-7A02-504C-B2E7-61A1BCAFCC9F}"/>
              </a:ext>
            </a:extLst>
          </p:cNvPr>
          <p:cNvSpPr>
            <a:spLocks noGrp="1"/>
          </p:cNvSpPr>
          <p:nvPr>
            <p:ph type="title"/>
          </p:nvPr>
        </p:nvSpPr>
        <p:spPr>
          <a:xfrm>
            <a:off x="1669627" y="914400"/>
            <a:ext cx="7817881" cy="3200400"/>
          </a:xfrm>
          <a:prstGeom prst="rect">
            <a:avLst/>
          </a:prstGeom>
        </p:spPr>
        <p:txBody>
          <a:bodyPr anchor="b"/>
          <a:lstStyle>
            <a:lvl1pPr>
              <a:defRPr sz="6362"/>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DCDD2421-F46C-FA45-B1C4-EAD6356D3610}"/>
              </a:ext>
            </a:extLst>
          </p:cNvPr>
          <p:cNvSpPr>
            <a:spLocks noGrp="1"/>
          </p:cNvSpPr>
          <p:nvPr>
            <p:ph type="pic" idx="1"/>
          </p:nvPr>
        </p:nvSpPr>
        <p:spPr>
          <a:xfrm>
            <a:off x="10304961" y="1974851"/>
            <a:ext cx="12271266" cy="9747250"/>
          </a:xfrm>
          <a:prstGeom prst="rect">
            <a:avLst/>
          </a:prstGeom>
        </p:spPr>
        <p:txBody>
          <a:bodyPr/>
          <a:lstStyle>
            <a:lvl1pPr marL="0" indent="0">
              <a:buNone/>
              <a:defRPr sz="6362"/>
            </a:lvl1pPr>
            <a:lvl2pPr marL="909005" indent="0">
              <a:buNone/>
              <a:defRPr sz="5567"/>
            </a:lvl2pPr>
            <a:lvl3pPr marL="1818010" indent="0">
              <a:buNone/>
              <a:defRPr sz="4772"/>
            </a:lvl3pPr>
            <a:lvl4pPr marL="2727015" indent="0">
              <a:buNone/>
              <a:defRPr sz="3976"/>
            </a:lvl4pPr>
            <a:lvl5pPr marL="3636020" indent="0">
              <a:buNone/>
              <a:defRPr sz="3976"/>
            </a:lvl5pPr>
            <a:lvl6pPr marL="4545025" indent="0">
              <a:buNone/>
              <a:defRPr sz="3976"/>
            </a:lvl6pPr>
            <a:lvl7pPr marL="5454030" indent="0">
              <a:buNone/>
              <a:defRPr sz="3976"/>
            </a:lvl7pPr>
            <a:lvl8pPr marL="6363035" indent="0">
              <a:buNone/>
              <a:defRPr sz="3976"/>
            </a:lvl8pPr>
            <a:lvl9pPr marL="7272040" indent="0">
              <a:buNone/>
              <a:defRPr sz="3976"/>
            </a:lvl9pPr>
          </a:lstStyle>
          <a:p>
            <a:endParaRPr lang="el-GR"/>
          </a:p>
        </p:txBody>
      </p:sp>
      <p:sp>
        <p:nvSpPr>
          <p:cNvPr id="4" name="Θέση κειμένου 3">
            <a:extLst>
              <a:ext uri="{FF2B5EF4-FFF2-40B4-BE49-F238E27FC236}">
                <a16:creationId xmlns:a16="http://schemas.microsoft.com/office/drawing/2014/main" id="{F52F8B60-2ACD-3748-A864-81E74B6B106C}"/>
              </a:ext>
            </a:extLst>
          </p:cNvPr>
          <p:cNvSpPr>
            <a:spLocks noGrp="1"/>
          </p:cNvSpPr>
          <p:nvPr>
            <p:ph type="body" sz="half" idx="2"/>
          </p:nvPr>
        </p:nvSpPr>
        <p:spPr>
          <a:xfrm>
            <a:off x="1669627" y="4114800"/>
            <a:ext cx="7817881" cy="7623176"/>
          </a:xfrm>
          <a:prstGeom prst="rect">
            <a:avLst/>
          </a:prstGeom>
        </p:spPr>
        <p:txBody>
          <a:bodyPr/>
          <a:lstStyle>
            <a:lvl1pPr marL="0" indent="0">
              <a:buNone/>
              <a:defRPr sz="3181"/>
            </a:lvl1pPr>
            <a:lvl2pPr marL="909005" indent="0">
              <a:buNone/>
              <a:defRPr sz="2783"/>
            </a:lvl2pPr>
            <a:lvl3pPr marL="1818010" indent="0">
              <a:buNone/>
              <a:defRPr sz="2386"/>
            </a:lvl3pPr>
            <a:lvl4pPr marL="2727015" indent="0">
              <a:buNone/>
              <a:defRPr sz="1988"/>
            </a:lvl4pPr>
            <a:lvl5pPr marL="3636020" indent="0">
              <a:buNone/>
              <a:defRPr sz="1988"/>
            </a:lvl5pPr>
            <a:lvl6pPr marL="4545025" indent="0">
              <a:buNone/>
              <a:defRPr sz="1988"/>
            </a:lvl6pPr>
            <a:lvl7pPr marL="5454030" indent="0">
              <a:buNone/>
              <a:defRPr sz="1988"/>
            </a:lvl7pPr>
            <a:lvl8pPr marL="6363035" indent="0">
              <a:buNone/>
              <a:defRPr sz="1988"/>
            </a:lvl8pPr>
            <a:lvl9pPr marL="7272040" indent="0">
              <a:buNone/>
              <a:defRPr sz="1988"/>
            </a:lvl9pPr>
          </a:lstStyle>
          <a:p>
            <a:pPr lvl="0"/>
            <a:r>
              <a:rPr lang="el-GR"/>
              <a:t>Στυλ κειμένου υποδείγματος</a:t>
            </a:r>
          </a:p>
        </p:txBody>
      </p:sp>
    </p:spTree>
    <p:extLst>
      <p:ext uri="{BB962C8B-B14F-4D97-AF65-F5344CB8AC3E}">
        <p14:creationId xmlns:p14="http://schemas.microsoft.com/office/powerpoint/2010/main" val="14652247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1_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D9B0FE-285C-9746-8B26-D1DC405709EF}"/>
              </a:ext>
            </a:extLst>
          </p:cNvPr>
          <p:cNvSpPr>
            <a:spLocks noGrp="1"/>
          </p:cNvSpPr>
          <p:nvPr>
            <p:ph type="title"/>
          </p:nvPr>
        </p:nvSpPr>
        <p:spPr>
          <a:xfrm>
            <a:off x="1666468" y="730251"/>
            <a:ext cx="20906602" cy="2651126"/>
          </a:xfrm>
          <a:prstGeom prst="rect">
            <a:avLst/>
          </a:prstGeom>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4636B7C-90F9-B342-9F16-FECFE820BA7C}"/>
              </a:ext>
            </a:extLst>
          </p:cNvPr>
          <p:cNvSpPr>
            <a:spLocks noGrp="1"/>
          </p:cNvSpPr>
          <p:nvPr>
            <p:ph type="body" orient="vert" idx="1"/>
          </p:nvPr>
        </p:nvSpPr>
        <p:spPr>
          <a:xfrm>
            <a:off x="1666468" y="3651250"/>
            <a:ext cx="20906602" cy="8702676"/>
          </a:xfrm>
          <a:prstGeom prst="rect">
            <a:avLst/>
          </a:prstGeo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4615490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1_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A79AD7DA-E083-B342-81C9-AA3FCC7F29F7}"/>
              </a:ext>
            </a:extLst>
          </p:cNvPr>
          <p:cNvSpPr>
            <a:spLocks noGrp="1"/>
          </p:cNvSpPr>
          <p:nvPr>
            <p:ph type="title" orient="vert"/>
          </p:nvPr>
        </p:nvSpPr>
        <p:spPr>
          <a:xfrm>
            <a:off x="17346420" y="730250"/>
            <a:ext cx="5226650" cy="11623676"/>
          </a:xfrm>
          <a:prstGeom prst="rect">
            <a:avLst/>
          </a:prstGeo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9DAF0CC-4FF9-0440-8739-1E98345FA6BC}"/>
              </a:ext>
            </a:extLst>
          </p:cNvPr>
          <p:cNvSpPr>
            <a:spLocks noGrp="1"/>
          </p:cNvSpPr>
          <p:nvPr>
            <p:ph type="body" orient="vert" idx="1"/>
          </p:nvPr>
        </p:nvSpPr>
        <p:spPr>
          <a:xfrm>
            <a:off x="1666468" y="730250"/>
            <a:ext cx="15376957" cy="11623676"/>
          </a:xfrm>
          <a:prstGeom prst="rect">
            <a:avLst/>
          </a:prstGeo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21501903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22/7/2026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862570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653843" y="3419477"/>
            <a:ext cx="20906602" cy="5705474"/>
          </a:xfrm>
        </p:spPr>
        <p:txBody>
          <a:bodyPr anchor="b"/>
          <a:lstStyle>
            <a:lvl1pPr>
              <a:defRPr sz="11929"/>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653843" y="9178927"/>
            <a:ext cx="20906602" cy="3000374"/>
          </a:xfrm>
        </p:spPr>
        <p:txBody>
          <a:bodyPr/>
          <a:lstStyle>
            <a:lvl1pPr marL="0" indent="0">
              <a:buNone/>
              <a:defRPr sz="4772">
                <a:solidFill>
                  <a:schemeClr val="tx1">
                    <a:tint val="75000"/>
                  </a:schemeClr>
                </a:solidFill>
              </a:defRPr>
            </a:lvl1pPr>
            <a:lvl2pPr marL="909005" indent="0">
              <a:buNone/>
              <a:defRPr sz="3976">
                <a:solidFill>
                  <a:schemeClr val="tx1">
                    <a:tint val="75000"/>
                  </a:schemeClr>
                </a:solidFill>
              </a:defRPr>
            </a:lvl2pPr>
            <a:lvl3pPr marL="1818010" indent="0">
              <a:buNone/>
              <a:defRPr sz="3579">
                <a:solidFill>
                  <a:schemeClr val="tx1">
                    <a:tint val="75000"/>
                  </a:schemeClr>
                </a:solidFill>
              </a:defRPr>
            </a:lvl3pPr>
            <a:lvl4pPr marL="2727015" indent="0">
              <a:buNone/>
              <a:defRPr sz="3181">
                <a:solidFill>
                  <a:schemeClr val="tx1">
                    <a:tint val="75000"/>
                  </a:schemeClr>
                </a:solidFill>
              </a:defRPr>
            </a:lvl4pPr>
            <a:lvl5pPr marL="3636020" indent="0">
              <a:buNone/>
              <a:defRPr sz="3181">
                <a:solidFill>
                  <a:schemeClr val="tx1">
                    <a:tint val="75000"/>
                  </a:schemeClr>
                </a:solidFill>
              </a:defRPr>
            </a:lvl5pPr>
            <a:lvl6pPr marL="4545025" indent="0">
              <a:buNone/>
              <a:defRPr sz="3181">
                <a:solidFill>
                  <a:schemeClr val="tx1">
                    <a:tint val="75000"/>
                  </a:schemeClr>
                </a:solidFill>
              </a:defRPr>
            </a:lvl6pPr>
            <a:lvl7pPr marL="5454030" indent="0">
              <a:buNone/>
              <a:defRPr sz="3181">
                <a:solidFill>
                  <a:schemeClr val="tx1">
                    <a:tint val="75000"/>
                  </a:schemeClr>
                </a:solidFill>
              </a:defRPr>
            </a:lvl7pPr>
            <a:lvl8pPr marL="6363035" indent="0">
              <a:buNone/>
              <a:defRPr sz="3181">
                <a:solidFill>
                  <a:schemeClr val="tx1">
                    <a:tint val="75000"/>
                  </a:schemeClr>
                </a:solidFill>
              </a:defRPr>
            </a:lvl8pPr>
            <a:lvl9pPr marL="7272040" indent="0">
              <a:buNone/>
              <a:defRPr sz="3181">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3312B16-8557-4743-8EE6-3DDFEC79069C}" type="datetimeFigureOut">
              <a:rPr lang="el-GR" smtClean="0"/>
              <a:t>22/7/2026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0519913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666468" y="3651250"/>
            <a:ext cx="10301804" cy="8702676"/>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12271266" y="3651250"/>
            <a:ext cx="10301804" cy="8702676"/>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33312B16-8557-4743-8EE6-3DDFEC79069C}" type="datetimeFigureOut">
              <a:rPr lang="el-GR" smtClean="0"/>
              <a:t>22/7/2026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4865447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669625" y="730251"/>
            <a:ext cx="20906602" cy="2651126"/>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669626" y="3362326"/>
            <a:ext cx="10254460" cy="1647824"/>
          </a:xfrm>
        </p:spPr>
        <p:txBody>
          <a:bodyPr anchor="b"/>
          <a:lstStyle>
            <a:lvl1pPr marL="0" indent="0">
              <a:buNone/>
              <a:defRPr sz="4772" b="1"/>
            </a:lvl1pPr>
            <a:lvl2pPr marL="909005" indent="0">
              <a:buNone/>
              <a:defRPr sz="3976" b="1"/>
            </a:lvl2pPr>
            <a:lvl3pPr marL="1818010" indent="0">
              <a:buNone/>
              <a:defRPr sz="3579" b="1"/>
            </a:lvl3pPr>
            <a:lvl4pPr marL="2727015" indent="0">
              <a:buNone/>
              <a:defRPr sz="3181" b="1"/>
            </a:lvl4pPr>
            <a:lvl5pPr marL="3636020" indent="0">
              <a:buNone/>
              <a:defRPr sz="3181" b="1"/>
            </a:lvl5pPr>
            <a:lvl6pPr marL="4545025" indent="0">
              <a:buNone/>
              <a:defRPr sz="3181" b="1"/>
            </a:lvl6pPr>
            <a:lvl7pPr marL="5454030" indent="0">
              <a:buNone/>
              <a:defRPr sz="3181" b="1"/>
            </a:lvl7pPr>
            <a:lvl8pPr marL="6363035" indent="0">
              <a:buNone/>
              <a:defRPr sz="3181" b="1"/>
            </a:lvl8pPr>
            <a:lvl9pPr marL="7272040" indent="0">
              <a:buNone/>
              <a:defRPr sz="3181" b="1"/>
            </a:lvl9pPr>
          </a:lstStyle>
          <a:p>
            <a:pPr lvl="0"/>
            <a:r>
              <a:rPr lang="el-GR"/>
              <a:t>Στυλ κειμένου υποδείγματος</a:t>
            </a:r>
          </a:p>
        </p:txBody>
      </p:sp>
      <p:sp>
        <p:nvSpPr>
          <p:cNvPr id="4" name="Content Placeholder 3"/>
          <p:cNvSpPr>
            <a:spLocks noGrp="1"/>
          </p:cNvSpPr>
          <p:nvPr>
            <p:ph sz="half" idx="2"/>
          </p:nvPr>
        </p:nvSpPr>
        <p:spPr>
          <a:xfrm>
            <a:off x="1669626" y="5010150"/>
            <a:ext cx="10254460" cy="7369176"/>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12271266" y="3362326"/>
            <a:ext cx="10304961" cy="1647824"/>
          </a:xfrm>
        </p:spPr>
        <p:txBody>
          <a:bodyPr anchor="b"/>
          <a:lstStyle>
            <a:lvl1pPr marL="0" indent="0">
              <a:buNone/>
              <a:defRPr sz="4772" b="1"/>
            </a:lvl1pPr>
            <a:lvl2pPr marL="909005" indent="0">
              <a:buNone/>
              <a:defRPr sz="3976" b="1"/>
            </a:lvl2pPr>
            <a:lvl3pPr marL="1818010" indent="0">
              <a:buNone/>
              <a:defRPr sz="3579" b="1"/>
            </a:lvl3pPr>
            <a:lvl4pPr marL="2727015" indent="0">
              <a:buNone/>
              <a:defRPr sz="3181" b="1"/>
            </a:lvl4pPr>
            <a:lvl5pPr marL="3636020" indent="0">
              <a:buNone/>
              <a:defRPr sz="3181" b="1"/>
            </a:lvl5pPr>
            <a:lvl6pPr marL="4545025" indent="0">
              <a:buNone/>
              <a:defRPr sz="3181" b="1"/>
            </a:lvl6pPr>
            <a:lvl7pPr marL="5454030" indent="0">
              <a:buNone/>
              <a:defRPr sz="3181" b="1"/>
            </a:lvl7pPr>
            <a:lvl8pPr marL="6363035" indent="0">
              <a:buNone/>
              <a:defRPr sz="3181" b="1"/>
            </a:lvl8pPr>
            <a:lvl9pPr marL="7272040" indent="0">
              <a:buNone/>
              <a:defRPr sz="3181" b="1"/>
            </a:lvl9pPr>
          </a:lstStyle>
          <a:p>
            <a:pPr lvl="0"/>
            <a:r>
              <a:rPr lang="el-GR"/>
              <a:t>Στυλ κειμένου υποδείγματος</a:t>
            </a:r>
          </a:p>
        </p:txBody>
      </p:sp>
      <p:sp>
        <p:nvSpPr>
          <p:cNvPr id="6" name="Content Placeholder 5"/>
          <p:cNvSpPr>
            <a:spLocks noGrp="1"/>
          </p:cNvSpPr>
          <p:nvPr>
            <p:ph sz="quarter" idx="4"/>
          </p:nvPr>
        </p:nvSpPr>
        <p:spPr>
          <a:xfrm>
            <a:off x="12271266" y="5010150"/>
            <a:ext cx="10304961" cy="7369176"/>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33312B16-8557-4743-8EE6-3DDFEC79069C}" type="datetimeFigureOut">
              <a:rPr lang="el-GR" smtClean="0"/>
              <a:t>22/7/2026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64005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7A8E5444-4922-EAFD-BA12-BEAFFDFE3351}"/>
              </a:ext>
            </a:extLst>
          </p:cNvPr>
          <p:cNvSpPr/>
          <p:nvPr userDrawn="1"/>
        </p:nvSpPr>
        <p:spPr>
          <a:xfrm>
            <a:off x="9077311" y="1845425"/>
            <a:ext cx="6084916" cy="3042459"/>
          </a:xfrm>
          <a:prstGeom prst="rect">
            <a:avLst/>
          </a:prstGeom>
          <a:solidFill>
            <a:srgbClr val="0D4F8C"/>
          </a:solidFill>
          <a:ln>
            <a:solidFill>
              <a:srgbClr val="0D4F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4" name="Εικόνα 3" descr="Εικόνα που περιέχει κείμενο, γραμματοσειρά, στιγμιότυπο οθόνης, λογότυπο&#10;&#10;Περιγραφή που δημιουργήθηκε αυτόματα">
            <a:extLst>
              <a:ext uri="{FF2B5EF4-FFF2-40B4-BE49-F238E27FC236}">
                <a16:creationId xmlns:a16="http://schemas.microsoft.com/office/drawing/2014/main" id="{D5BFE4CC-0242-11C8-EA76-4A871118E4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12973" y="2421162"/>
            <a:ext cx="3413592" cy="1890983"/>
          </a:xfrm>
          <a:prstGeom prst="rect">
            <a:avLst/>
          </a:prstGeom>
        </p:spPr>
      </p:pic>
    </p:spTree>
    <p:extLst>
      <p:ext uri="{BB962C8B-B14F-4D97-AF65-F5344CB8AC3E}">
        <p14:creationId xmlns:p14="http://schemas.microsoft.com/office/powerpoint/2010/main" val="25037468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33312B16-8557-4743-8EE6-3DDFEC79069C}" type="datetimeFigureOut">
              <a:rPr lang="el-GR" smtClean="0"/>
              <a:t>22/7/2026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1322538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as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312B16-8557-4743-8EE6-3DDFEC79069C}" type="datetimeFigureOut">
              <a:rPr lang="el-GR" smtClean="0"/>
              <a:t>22/7/2026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759652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xof">
    <p:spTree>
      <p:nvGrpSpPr>
        <p:cNvPr id="1" name=""/>
        <p:cNvGrpSpPr/>
        <p:nvPr/>
      </p:nvGrpSpPr>
      <p:grpSpPr>
        <a:xfrm>
          <a:off x="0" y="0"/>
          <a:ext cx="0" cy="0"/>
          <a:chOff x="0" y="0"/>
          <a:chExt cx="0" cy="0"/>
        </a:xfrm>
      </p:grpSpPr>
      <p:sp>
        <p:nvSpPr>
          <p:cNvPr id="2" name="Title 1"/>
          <p:cNvSpPr>
            <a:spLocks noGrp="1"/>
          </p:cNvSpPr>
          <p:nvPr>
            <p:ph type="ctrTitle"/>
          </p:nvPr>
        </p:nvSpPr>
        <p:spPr>
          <a:xfrm>
            <a:off x="3029942" y="2244726"/>
            <a:ext cx="18179654" cy="4775200"/>
          </a:xfrm>
        </p:spPr>
        <p:txBody>
          <a:bodyPr anchor="b"/>
          <a:lstStyle>
            <a:lvl1pPr algn="ctr">
              <a:defRPr sz="11929"/>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3029942" y="7204076"/>
            <a:ext cx="18179654" cy="3311524"/>
          </a:xfrm>
        </p:spPr>
        <p:txBody>
          <a:bodyPr/>
          <a:lstStyle>
            <a:lvl1pPr marL="0" indent="0" algn="ctr">
              <a:buNone/>
              <a:defRPr sz="4772"/>
            </a:lvl1pPr>
            <a:lvl2pPr marL="909005" indent="0" algn="ctr">
              <a:buNone/>
              <a:defRPr sz="3976"/>
            </a:lvl2pPr>
            <a:lvl3pPr marL="1818010" indent="0" algn="ctr">
              <a:buNone/>
              <a:defRPr sz="3579"/>
            </a:lvl3pPr>
            <a:lvl4pPr marL="2727015" indent="0" algn="ctr">
              <a:buNone/>
              <a:defRPr sz="3181"/>
            </a:lvl4pPr>
            <a:lvl5pPr marL="3636020" indent="0" algn="ctr">
              <a:buNone/>
              <a:defRPr sz="3181"/>
            </a:lvl5pPr>
            <a:lvl6pPr marL="4545025" indent="0" algn="ctr">
              <a:buNone/>
              <a:defRPr sz="3181"/>
            </a:lvl6pPr>
            <a:lvl7pPr marL="5454030" indent="0" algn="ctr">
              <a:buNone/>
              <a:defRPr sz="3181"/>
            </a:lvl7pPr>
            <a:lvl8pPr marL="6363035" indent="0" algn="ctr">
              <a:buNone/>
              <a:defRPr sz="3181"/>
            </a:lvl8pPr>
            <a:lvl9pPr marL="7272040" indent="0" algn="ctr">
              <a:buNone/>
              <a:defRPr sz="3181"/>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22/7/2026</a:t>
            </a:fld>
            <a:endParaRPr lang="el-GR" dirty="0"/>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pic>
        <p:nvPicPr>
          <p:cNvPr id="13" name="Εικόνα 12">
            <a:extLst>
              <a:ext uri="{FF2B5EF4-FFF2-40B4-BE49-F238E27FC236}">
                <a16:creationId xmlns:a16="http://schemas.microsoft.com/office/drawing/2014/main" id="{317E4E07-77B0-594A-A681-C9E24D7493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7254"/>
            <a:ext cx="24239538" cy="13658745"/>
          </a:xfrm>
          <a:prstGeom prst="rect">
            <a:avLst/>
          </a:prstGeom>
        </p:spPr>
      </p:pic>
      <p:pic>
        <p:nvPicPr>
          <p:cNvPr id="10" name="Εικόνα 9" descr="Εικόνα που περιέχει κείμενο, γραμματοσειρά, στιγμιότυπο οθόνης, λογότυπο&#10;&#10;Περιγραφή που δημιουργήθηκε αυτόματα">
            <a:extLst>
              <a:ext uri="{FF2B5EF4-FFF2-40B4-BE49-F238E27FC236}">
                <a16:creationId xmlns:a16="http://schemas.microsoft.com/office/drawing/2014/main" id="{08B51141-27C6-DEB4-8F59-B4599F839C3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24585" y="774311"/>
            <a:ext cx="6057117" cy="1353674"/>
          </a:xfrm>
          <a:prstGeom prst="rect">
            <a:avLst/>
          </a:prstGeom>
        </p:spPr>
      </p:pic>
    </p:spTree>
    <p:extLst>
      <p:ext uri="{BB962C8B-B14F-4D97-AF65-F5344CB8AC3E}">
        <p14:creationId xmlns:p14="http://schemas.microsoft.com/office/powerpoint/2010/main" val="3336045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isth">
    <p:spTree>
      <p:nvGrpSpPr>
        <p:cNvPr id="1" name=""/>
        <p:cNvGrpSpPr/>
        <p:nvPr/>
      </p:nvGrpSpPr>
      <p:grpSpPr>
        <a:xfrm>
          <a:off x="0" y="0"/>
          <a:ext cx="0" cy="0"/>
          <a:chOff x="0" y="0"/>
          <a:chExt cx="0" cy="0"/>
        </a:xfrm>
      </p:grpSpPr>
      <p:sp>
        <p:nvSpPr>
          <p:cNvPr id="2" name="Title 1"/>
          <p:cNvSpPr>
            <a:spLocks noGrp="1"/>
          </p:cNvSpPr>
          <p:nvPr>
            <p:ph type="ctrTitle"/>
          </p:nvPr>
        </p:nvSpPr>
        <p:spPr>
          <a:xfrm>
            <a:off x="3029942" y="2244726"/>
            <a:ext cx="18179654" cy="4775200"/>
          </a:xfrm>
        </p:spPr>
        <p:txBody>
          <a:bodyPr anchor="b"/>
          <a:lstStyle>
            <a:lvl1pPr algn="ctr">
              <a:defRPr sz="11929"/>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3029942" y="7204076"/>
            <a:ext cx="18179654" cy="3311524"/>
          </a:xfrm>
        </p:spPr>
        <p:txBody>
          <a:bodyPr/>
          <a:lstStyle>
            <a:lvl1pPr marL="0" indent="0" algn="ctr">
              <a:buNone/>
              <a:defRPr sz="4772"/>
            </a:lvl1pPr>
            <a:lvl2pPr marL="909005" indent="0" algn="ctr">
              <a:buNone/>
              <a:defRPr sz="3976"/>
            </a:lvl2pPr>
            <a:lvl3pPr marL="1818010" indent="0" algn="ctr">
              <a:buNone/>
              <a:defRPr sz="3579"/>
            </a:lvl3pPr>
            <a:lvl4pPr marL="2727015" indent="0" algn="ctr">
              <a:buNone/>
              <a:defRPr sz="3181"/>
            </a:lvl4pPr>
            <a:lvl5pPr marL="3636020" indent="0" algn="ctr">
              <a:buNone/>
              <a:defRPr sz="3181"/>
            </a:lvl5pPr>
            <a:lvl6pPr marL="4545025" indent="0" algn="ctr">
              <a:buNone/>
              <a:defRPr sz="3181"/>
            </a:lvl6pPr>
            <a:lvl7pPr marL="5454030" indent="0" algn="ctr">
              <a:buNone/>
              <a:defRPr sz="3181"/>
            </a:lvl7pPr>
            <a:lvl8pPr marL="6363035" indent="0" algn="ctr">
              <a:buNone/>
              <a:defRPr sz="3181"/>
            </a:lvl8pPr>
            <a:lvl9pPr marL="7272040" indent="0" algn="ctr">
              <a:buNone/>
              <a:defRPr sz="3181"/>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22/7/2026</a:t>
            </a:fld>
            <a:endParaRPr lang="el-GR" dirty="0"/>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pic>
        <p:nvPicPr>
          <p:cNvPr id="13" name="Εικόνα 12">
            <a:extLst>
              <a:ext uri="{FF2B5EF4-FFF2-40B4-BE49-F238E27FC236}">
                <a16:creationId xmlns:a16="http://schemas.microsoft.com/office/drawing/2014/main" id="{317E4E07-77B0-594A-A681-C9E24D7493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0630"/>
            <a:ext cx="24239538" cy="13675370"/>
          </a:xfrm>
          <a:prstGeom prst="rect">
            <a:avLst/>
          </a:prstGeom>
        </p:spPr>
      </p:pic>
      <p:pic>
        <p:nvPicPr>
          <p:cNvPr id="8" name="Εικόνα 7" descr="Εικόνα που περιέχει κείμενο, γραμματοσειρά, στιγμιότυπο οθόνης, λογότυπο&#10;&#10;Περιγραφή που δημιουργήθηκε αυτόματα">
            <a:extLst>
              <a:ext uri="{FF2B5EF4-FFF2-40B4-BE49-F238E27FC236}">
                <a16:creationId xmlns:a16="http://schemas.microsoft.com/office/drawing/2014/main" id="{710987BD-AF7D-A6BE-6D5B-397E990C412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00145" y="3200400"/>
            <a:ext cx="5996015" cy="1340019"/>
          </a:xfrm>
          <a:prstGeom prst="rect">
            <a:avLst/>
          </a:prstGeom>
        </p:spPr>
      </p:pic>
    </p:spTree>
    <p:extLst>
      <p:ext uri="{BB962C8B-B14F-4D97-AF65-F5344CB8AC3E}">
        <p14:creationId xmlns:p14="http://schemas.microsoft.com/office/powerpoint/2010/main" val="1476468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FD8487-9D61-484B-BB8C-E42E61A4CB13}"/>
              </a:ext>
            </a:extLst>
          </p:cNvPr>
          <p:cNvSpPr>
            <a:spLocks noGrp="1"/>
          </p:cNvSpPr>
          <p:nvPr>
            <p:ph type="ctrTitle"/>
          </p:nvPr>
        </p:nvSpPr>
        <p:spPr>
          <a:xfrm>
            <a:off x="3029942" y="2244726"/>
            <a:ext cx="18179654" cy="4775200"/>
          </a:xfrm>
          <a:prstGeom prst="rect">
            <a:avLst/>
          </a:prstGeom>
        </p:spPr>
        <p:txBody>
          <a:bodyPr anchor="b">
            <a:normAutofit/>
          </a:bodyPr>
          <a:lstStyle>
            <a:lvl1pPr algn="ctr" defTabSz="1817964" rtl="0" eaLnBrk="1" latinLnBrk="0" hangingPunct="1">
              <a:lnSpc>
                <a:spcPct val="90000"/>
              </a:lnSpc>
              <a:spcBef>
                <a:spcPct val="0"/>
              </a:spcBef>
              <a:buNone/>
              <a:defRPr lang="el-GR" sz="8800" kern="1200" dirty="0">
                <a:solidFill>
                  <a:srgbClr val="19BEDE"/>
                </a:solidFill>
                <a:latin typeface="Trebuchet MS" panose="020B0603020202020204" pitchFamily="34" charset="0"/>
                <a:ea typeface="+mj-ea"/>
                <a:cs typeface="+mj-cs"/>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EE864BF2-6C89-2246-AFF5-EF3976E4FEAF}"/>
              </a:ext>
            </a:extLst>
          </p:cNvPr>
          <p:cNvSpPr>
            <a:spLocks noGrp="1"/>
          </p:cNvSpPr>
          <p:nvPr>
            <p:ph type="subTitle" idx="1"/>
          </p:nvPr>
        </p:nvSpPr>
        <p:spPr>
          <a:xfrm>
            <a:off x="3029942" y="7204076"/>
            <a:ext cx="18179654" cy="3311524"/>
          </a:xfrm>
          <a:prstGeom prst="rect">
            <a:avLst/>
          </a:prstGeom>
        </p:spPr>
        <p:txBody>
          <a:bodyPr/>
          <a:lstStyle>
            <a:lvl1pPr marL="0" indent="0" algn="ctr">
              <a:buNone/>
              <a:defRPr sz="4772">
                <a:solidFill>
                  <a:srgbClr val="0D4F8C"/>
                </a:solidFill>
                <a:latin typeface="Trebuchet MS" panose="020B0603020202020204" pitchFamily="34" charset="0"/>
              </a:defRPr>
            </a:lvl1pPr>
            <a:lvl2pPr marL="909005" indent="0" algn="ctr">
              <a:buNone/>
              <a:defRPr sz="3976"/>
            </a:lvl2pPr>
            <a:lvl3pPr marL="1818010" indent="0" algn="ctr">
              <a:buNone/>
              <a:defRPr sz="3579"/>
            </a:lvl3pPr>
            <a:lvl4pPr marL="2727015" indent="0" algn="ctr">
              <a:buNone/>
              <a:defRPr sz="3181"/>
            </a:lvl4pPr>
            <a:lvl5pPr marL="3636020" indent="0" algn="ctr">
              <a:buNone/>
              <a:defRPr sz="3181"/>
            </a:lvl5pPr>
            <a:lvl6pPr marL="4545025" indent="0" algn="ctr">
              <a:buNone/>
              <a:defRPr sz="3181"/>
            </a:lvl6pPr>
            <a:lvl7pPr marL="5454030" indent="0" algn="ctr">
              <a:buNone/>
              <a:defRPr sz="3181"/>
            </a:lvl7pPr>
            <a:lvl8pPr marL="6363035" indent="0" algn="ctr">
              <a:buNone/>
              <a:defRPr sz="3181"/>
            </a:lvl8pPr>
            <a:lvl9pPr marL="7272040" indent="0" algn="ctr">
              <a:buNone/>
              <a:defRPr sz="3181"/>
            </a:lvl9pPr>
          </a:lstStyle>
          <a:p>
            <a:r>
              <a:rPr lang="el-GR" dirty="0"/>
              <a:t>Κάντε κλικ για να επεξεργαστείτε τον υπότιτλο του υποδείγματος</a:t>
            </a:r>
          </a:p>
        </p:txBody>
      </p:sp>
    </p:spTree>
    <p:extLst>
      <p:ext uri="{BB962C8B-B14F-4D97-AF65-F5344CB8AC3E}">
        <p14:creationId xmlns:p14="http://schemas.microsoft.com/office/powerpoint/2010/main" val="3915415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CB91A0-D815-7746-ACA8-0558A82CD9C3}"/>
              </a:ext>
            </a:extLst>
          </p:cNvPr>
          <p:cNvSpPr>
            <a:spLocks noGrp="1"/>
          </p:cNvSpPr>
          <p:nvPr>
            <p:ph type="title"/>
          </p:nvPr>
        </p:nvSpPr>
        <p:spPr>
          <a:xfrm>
            <a:off x="1666468" y="730251"/>
            <a:ext cx="20906602" cy="1131800"/>
          </a:xfrm>
          <a:prstGeom prst="rect">
            <a:avLst/>
          </a:prstGeom>
        </p:spPr>
        <p:txBody>
          <a:bodyPr>
            <a:normAutofit/>
          </a:bodyPr>
          <a:lstStyle>
            <a:lvl1pPr>
              <a:defRPr sz="6000">
                <a:solidFill>
                  <a:srgbClr val="19BEDE"/>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38BDAA8-7888-ED4B-B89C-9CBA272AA0C4}"/>
              </a:ext>
            </a:extLst>
          </p:cNvPr>
          <p:cNvSpPr>
            <a:spLocks noGrp="1"/>
          </p:cNvSpPr>
          <p:nvPr>
            <p:ph idx="1"/>
          </p:nvPr>
        </p:nvSpPr>
        <p:spPr>
          <a:xfrm>
            <a:off x="1666468" y="2576945"/>
            <a:ext cx="20906602" cy="9776981"/>
          </a:xfrm>
          <a:prstGeom prst="rect">
            <a:avLst/>
          </a:prstGeom>
        </p:spPr>
        <p:txBody>
          <a:bodyPr/>
          <a:lstStyle>
            <a:lvl1pPr>
              <a:defRPr sz="4800">
                <a:solidFill>
                  <a:srgbClr val="0D4F8C"/>
                </a:solidFill>
                <a:latin typeface="Trebuchet MS" panose="020B0603020202020204" pitchFamily="34" charset="0"/>
              </a:defRPr>
            </a:lvl1pPr>
            <a:lvl2pPr>
              <a:defRPr sz="4400">
                <a:solidFill>
                  <a:srgbClr val="0D4F8C"/>
                </a:solidFill>
                <a:latin typeface="Trebuchet MS" panose="020B0603020202020204" pitchFamily="34" charset="0"/>
              </a:defRPr>
            </a:lvl2pPr>
            <a:lvl3pPr>
              <a:defRPr>
                <a:solidFill>
                  <a:srgbClr val="0D4F8C"/>
                </a:solidFill>
                <a:latin typeface="Trebuchet MS" panose="020B0603020202020204" pitchFamily="34" charset="0"/>
              </a:defRPr>
            </a:lvl3pPr>
            <a:lvl4pPr>
              <a:defRPr>
                <a:solidFill>
                  <a:srgbClr val="0D4F8C"/>
                </a:solidFill>
                <a:latin typeface="Trebuchet MS" panose="020B0603020202020204" pitchFamily="34" charset="0"/>
              </a:defRPr>
            </a:lvl4pPr>
            <a:lvl5pPr>
              <a:defRPr>
                <a:solidFill>
                  <a:srgbClr val="0D4F8C"/>
                </a:solidFill>
                <a:latin typeface="Trebuchet MS" panose="020B0603020202020204" pitchFamily="34" charset="0"/>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Tree>
    <p:extLst>
      <p:ext uri="{BB962C8B-B14F-4D97-AF65-F5344CB8AC3E}">
        <p14:creationId xmlns:p14="http://schemas.microsoft.com/office/powerpoint/2010/main" val="502552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_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2CA66A-1971-3745-A403-92564599CACE}"/>
              </a:ext>
            </a:extLst>
          </p:cNvPr>
          <p:cNvSpPr>
            <a:spLocks noGrp="1"/>
          </p:cNvSpPr>
          <p:nvPr>
            <p:ph type="title"/>
          </p:nvPr>
        </p:nvSpPr>
        <p:spPr>
          <a:xfrm>
            <a:off x="1653843" y="3419477"/>
            <a:ext cx="20906602" cy="5705474"/>
          </a:xfrm>
          <a:prstGeom prst="rect">
            <a:avLst/>
          </a:prstGeom>
        </p:spPr>
        <p:txBody>
          <a:bodyPr anchor="b"/>
          <a:lstStyle>
            <a:lvl1pPr>
              <a:defRPr sz="11929">
                <a:solidFill>
                  <a:srgbClr val="19BEDE"/>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1AED08D-2086-DB4B-A44B-CEEB3287E225}"/>
              </a:ext>
            </a:extLst>
          </p:cNvPr>
          <p:cNvSpPr>
            <a:spLocks noGrp="1"/>
          </p:cNvSpPr>
          <p:nvPr>
            <p:ph type="body" idx="1"/>
          </p:nvPr>
        </p:nvSpPr>
        <p:spPr>
          <a:xfrm>
            <a:off x="1653843" y="9178927"/>
            <a:ext cx="20906602" cy="3000374"/>
          </a:xfrm>
          <a:prstGeom prst="rect">
            <a:avLst/>
          </a:prstGeom>
        </p:spPr>
        <p:txBody>
          <a:bodyPr/>
          <a:lstStyle>
            <a:lvl1pPr marL="0" indent="0">
              <a:buNone/>
              <a:defRPr sz="4772">
                <a:solidFill>
                  <a:schemeClr val="tx1">
                    <a:tint val="75000"/>
                  </a:schemeClr>
                </a:solidFill>
                <a:latin typeface="Trebuchet MS" panose="020B0603020202020204" pitchFamily="34" charset="0"/>
              </a:defRPr>
            </a:lvl1pPr>
            <a:lvl2pPr marL="909005" indent="0">
              <a:buNone/>
              <a:defRPr sz="3976">
                <a:solidFill>
                  <a:schemeClr val="tx1">
                    <a:tint val="75000"/>
                  </a:schemeClr>
                </a:solidFill>
              </a:defRPr>
            </a:lvl2pPr>
            <a:lvl3pPr marL="1818010" indent="0">
              <a:buNone/>
              <a:defRPr sz="3579">
                <a:solidFill>
                  <a:schemeClr val="tx1">
                    <a:tint val="75000"/>
                  </a:schemeClr>
                </a:solidFill>
              </a:defRPr>
            </a:lvl3pPr>
            <a:lvl4pPr marL="2727015" indent="0">
              <a:buNone/>
              <a:defRPr sz="3181">
                <a:solidFill>
                  <a:schemeClr val="tx1">
                    <a:tint val="75000"/>
                  </a:schemeClr>
                </a:solidFill>
              </a:defRPr>
            </a:lvl4pPr>
            <a:lvl5pPr marL="3636020" indent="0">
              <a:buNone/>
              <a:defRPr sz="3181">
                <a:solidFill>
                  <a:schemeClr val="tx1">
                    <a:tint val="75000"/>
                  </a:schemeClr>
                </a:solidFill>
              </a:defRPr>
            </a:lvl5pPr>
            <a:lvl6pPr marL="4545025" indent="0">
              <a:buNone/>
              <a:defRPr sz="3181">
                <a:solidFill>
                  <a:schemeClr val="tx1">
                    <a:tint val="75000"/>
                  </a:schemeClr>
                </a:solidFill>
              </a:defRPr>
            </a:lvl6pPr>
            <a:lvl7pPr marL="5454030" indent="0">
              <a:buNone/>
              <a:defRPr sz="3181">
                <a:solidFill>
                  <a:schemeClr val="tx1">
                    <a:tint val="75000"/>
                  </a:schemeClr>
                </a:solidFill>
              </a:defRPr>
            </a:lvl7pPr>
            <a:lvl8pPr marL="6363035" indent="0">
              <a:buNone/>
              <a:defRPr sz="3181">
                <a:solidFill>
                  <a:schemeClr val="tx1">
                    <a:tint val="75000"/>
                  </a:schemeClr>
                </a:solidFill>
              </a:defRPr>
            </a:lvl8pPr>
            <a:lvl9pPr marL="7272040" indent="0">
              <a:buNone/>
              <a:defRPr sz="3181">
                <a:solidFill>
                  <a:schemeClr val="tx1">
                    <a:tint val="75000"/>
                  </a:schemeClr>
                </a:solidFill>
              </a:defRPr>
            </a:lvl9pPr>
          </a:lstStyle>
          <a:p>
            <a:pPr lvl="0"/>
            <a:r>
              <a:rPr lang="el-GR" dirty="0"/>
              <a:t>Στυλ κειμένου υποδείγματος</a:t>
            </a:r>
          </a:p>
        </p:txBody>
      </p:sp>
    </p:spTree>
    <p:extLst>
      <p:ext uri="{BB962C8B-B14F-4D97-AF65-F5344CB8AC3E}">
        <p14:creationId xmlns:p14="http://schemas.microsoft.com/office/powerpoint/2010/main" val="4180786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1_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33454B-536C-8547-B386-167DF34C5FDD}"/>
              </a:ext>
            </a:extLst>
          </p:cNvPr>
          <p:cNvSpPr>
            <a:spLocks noGrp="1"/>
          </p:cNvSpPr>
          <p:nvPr>
            <p:ph type="title"/>
          </p:nvPr>
        </p:nvSpPr>
        <p:spPr>
          <a:xfrm>
            <a:off x="1666468" y="730251"/>
            <a:ext cx="20906602" cy="2651126"/>
          </a:xfrm>
          <a:prstGeom prst="rect">
            <a:avLst/>
          </a:prstGeom>
        </p:spPr>
        <p:txBody>
          <a:bodyPr/>
          <a:lstStyle>
            <a:lvl1pPr>
              <a:defRPr>
                <a:solidFill>
                  <a:srgbClr val="19BEDE"/>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AD16F91-E89B-AF44-A663-D2508142488F}"/>
              </a:ext>
            </a:extLst>
          </p:cNvPr>
          <p:cNvSpPr>
            <a:spLocks noGrp="1"/>
          </p:cNvSpPr>
          <p:nvPr>
            <p:ph sz="half" idx="1"/>
          </p:nvPr>
        </p:nvSpPr>
        <p:spPr>
          <a:xfrm>
            <a:off x="1666468" y="3651250"/>
            <a:ext cx="10301804" cy="8702676"/>
          </a:xfrm>
          <a:prstGeom prst="rect">
            <a:avLst/>
          </a:prstGeom>
        </p:spPr>
        <p:txBody>
          <a:bodyPr/>
          <a:lstStyle>
            <a:lvl1pPr>
              <a:defRPr>
                <a:latin typeface="Trebuchet MS" panose="020B0603020202020204" pitchFamily="34" charset="0"/>
              </a:defRPr>
            </a:lvl1pPr>
            <a:lvl2pPr>
              <a:defRPr>
                <a:latin typeface="Trebuchet MS" panose="020B0603020202020204" pitchFamily="34" charset="0"/>
              </a:defRPr>
            </a:lvl2pPr>
            <a:lvl3pPr>
              <a:defRPr>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περιεχομένου 3">
            <a:extLst>
              <a:ext uri="{FF2B5EF4-FFF2-40B4-BE49-F238E27FC236}">
                <a16:creationId xmlns:a16="http://schemas.microsoft.com/office/drawing/2014/main" id="{0C2A62E8-7553-2A4C-B342-EFA0CF161C24}"/>
              </a:ext>
            </a:extLst>
          </p:cNvPr>
          <p:cNvSpPr>
            <a:spLocks noGrp="1"/>
          </p:cNvSpPr>
          <p:nvPr>
            <p:ph sz="half" idx="2"/>
          </p:nvPr>
        </p:nvSpPr>
        <p:spPr>
          <a:xfrm>
            <a:off x="12271266" y="3651250"/>
            <a:ext cx="10301804" cy="8702676"/>
          </a:xfrm>
          <a:prstGeom prst="rect">
            <a:avLst/>
          </a:prstGeom>
        </p:spPr>
        <p:txBody>
          <a:bodyPr/>
          <a:lstStyle>
            <a:lvl1pPr>
              <a:defRPr>
                <a:latin typeface="Trebuchet MS" panose="020B0603020202020204" pitchFamily="34" charset="0"/>
              </a:defRPr>
            </a:lvl1pPr>
            <a:lvl2pPr>
              <a:defRPr>
                <a:latin typeface="Trebuchet MS" panose="020B0603020202020204" pitchFamily="34" charset="0"/>
              </a:defRPr>
            </a:lvl2pPr>
            <a:lvl3pPr>
              <a:defRPr>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Tree>
    <p:extLst>
      <p:ext uri="{BB962C8B-B14F-4D97-AF65-F5344CB8AC3E}">
        <p14:creationId xmlns:p14="http://schemas.microsoft.com/office/powerpoint/2010/main" val="3256868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1_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E3C192-E8D6-C541-99B1-5FC986B72C73}"/>
              </a:ext>
            </a:extLst>
          </p:cNvPr>
          <p:cNvSpPr>
            <a:spLocks noGrp="1"/>
          </p:cNvSpPr>
          <p:nvPr>
            <p:ph type="title"/>
          </p:nvPr>
        </p:nvSpPr>
        <p:spPr>
          <a:xfrm>
            <a:off x="1669625" y="730251"/>
            <a:ext cx="20906602" cy="2651126"/>
          </a:xfrm>
          <a:prstGeom prst="rect">
            <a:avLst/>
          </a:prstGeom>
        </p:spPr>
        <p:txBody>
          <a:bodyPr/>
          <a:lstStyle>
            <a:lvl1pPr>
              <a:defRPr>
                <a:solidFill>
                  <a:srgbClr val="19BEDE"/>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922D709-00C7-6849-82F6-B71C2F281DBA}"/>
              </a:ext>
            </a:extLst>
          </p:cNvPr>
          <p:cNvSpPr>
            <a:spLocks noGrp="1"/>
          </p:cNvSpPr>
          <p:nvPr>
            <p:ph type="body" idx="1"/>
          </p:nvPr>
        </p:nvSpPr>
        <p:spPr>
          <a:xfrm>
            <a:off x="1669626" y="3362326"/>
            <a:ext cx="10254460" cy="1647824"/>
          </a:xfrm>
          <a:prstGeom prst="rect">
            <a:avLst/>
          </a:prstGeom>
        </p:spPr>
        <p:txBody>
          <a:bodyPr anchor="b"/>
          <a:lstStyle>
            <a:lvl1pPr marL="0" indent="0">
              <a:buNone/>
              <a:defRPr sz="4772" b="1">
                <a:solidFill>
                  <a:srgbClr val="0D4F8C"/>
                </a:solidFill>
                <a:latin typeface="Trebuchet MS" panose="020B0603020202020204" pitchFamily="34" charset="0"/>
              </a:defRPr>
            </a:lvl1pPr>
            <a:lvl2pPr marL="909005" indent="0">
              <a:buNone/>
              <a:defRPr sz="3976" b="1"/>
            </a:lvl2pPr>
            <a:lvl3pPr marL="1818010" indent="0">
              <a:buNone/>
              <a:defRPr sz="3579" b="1"/>
            </a:lvl3pPr>
            <a:lvl4pPr marL="2727015" indent="0">
              <a:buNone/>
              <a:defRPr sz="3181" b="1"/>
            </a:lvl4pPr>
            <a:lvl5pPr marL="3636020" indent="0">
              <a:buNone/>
              <a:defRPr sz="3181" b="1"/>
            </a:lvl5pPr>
            <a:lvl6pPr marL="4545025" indent="0">
              <a:buNone/>
              <a:defRPr sz="3181" b="1"/>
            </a:lvl6pPr>
            <a:lvl7pPr marL="5454030" indent="0">
              <a:buNone/>
              <a:defRPr sz="3181" b="1"/>
            </a:lvl7pPr>
            <a:lvl8pPr marL="6363035" indent="0">
              <a:buNone/>
              <a:defRPr sz="3181" b="1"/>
            </a:lvl8pPr>
            <a:lvl9pPr marL="7272040" indent="0">
              <a:buNone/>
              <a:defRPr sz="3181" b="1"/>
            </a:lvl9pPr>
          </a:lstStyle>
          <a:p>
            <a:pPr lvl="0"/>
            <a:r>
              <a:rPr lang="el-GR" dirty="0"/>
              <a:t>Στυλ κειμένου υποδείγματος</a:t>
            </a:r>
          </a:p>
        </p:txBody>
      </p:sp>
      <p:sp>
        <p:nvSpPr>
          <p:cNvPr id="4" name="Θέση περιεχομένου 3">
            <a:extLst>
              <a:ext uri="{FF2B5EF4-FFF2-40B4-BE49-F238E27FC236}">
                <a16:creationId xmlns:a16="http://schemas.microsoft.com/office/drawing/2014/main" id="{E7DFD192-A261-B246-8F4F-44230F988EA9}"/>
              </a:ext>
            </a:extLst>
          </p:cNvPr>
          <p:cNvSpPr>
            <a:spLocks noGrp="1"/>
          </p:cNvSpPr>
          <p:nvPr>
            <p:ph sz="half" idx="2"/>
          </p:nvPr>
        </p:nvSpPr>
        <p:spPr>
          <a:xfrm>
            <a:off x="1669626" y="5010150"/>
            <a:ext cx="10254460" cy="7369176"/>
          </a:xfrm>
          <a:prstGeom prst="rect">
            <a:avLst/>
          </a:prstGeom>
        </p:spPr>
        <p:txBody>
          <a:bodyPr/>
          <a:lstStyle>
            <a:lvl1pPr>
              <a:defRPr>
                <a:solidFill>
                  <a:srgbClr val="0D4F8C"/>
                </a:solidFill>
                <a:latin typeface="Trebuchet MS" panose="020B0603020202020204" pitchFamily="34" charset="0"/>
              </a:defRPr>
            </a:lvl1pPr>
            <a:lvl2pPr>
              <a:defRPr>
                <a:solidFill>
                  <a:srgbClr val="0D4F8C"/>
                </a:solidFill>
                <a:latin typeface="Trebuchet MS" panose="020B0603020202020204" pitchFamily="34" charset="0"/>
              </a:defRPr>
            </a:lvl2pPr>
            <a:lvl3pPr>
              <a:defRPr>
                <a:solidFill>
                  <a:srgbClr val="0D4F8C"/>
                </a:solidFill>
                <a:latin typeface="Trebuchet MS" panose="020B0603020202020204" pitchFamily="34" charset="0"/>
              </a:defRPr>
            </a:lvl3pPr>
            <a:lvl4pPr>
              <a:defRPr>
                <a:solidFill>
                  <a:srgbClr val="0D4F8C"/>
                </a:solidFill>
                <a:latin typeface="Trebuchet MS" panose="020B0603020202020204" pitchFamily="34" charset="0"/>
              </a:defRPr>
            </a:lvl4pPr>
            <a:lvl5pPr>
              <a:defRPr>
                <a:solidFill>
                  <a:srgbClr val="0D4F8C"/>
                </a:solidFill>
                <a:latin typeface="Trebuchet MS" panose="020B0603020202020204" pitchFamily="34" charset="0"/>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5" name="Θέση κειμένου 4">
            <a:extLst>
              <a:ext uri="{FF2B5EF4-FFF2-40B4-BE49-F238E27FC236}">
                <a16:creationId xmlns:a16="http://schemas.microsoft.com/office/drawing/2014/main" id="{B53B8C0F-27A1-9641-9516-D33AEA8CE451}"/>
              </a:ext>
            </a:extLst>
          </p:cNvPr>
          <p:cNvSpPr>
            <a:spLocks noGrp="1"/>
          </p:cNvSpPr>
          <p:nvPr>
            <p:ph type="body" sz="quarter" idx="3"/>
          </p:nvPr>
        </p:nvSpPr>
        <p:spPr>
          <a:xfrm>
            <a:off x="12271266" y="3362326"/>
            <a:ext cx="10304961" cy="1647824"/>
          </a:xfrm>
          <a:prstGeom prst="rect">
            <a:avLst/>
          </a:prstGeom>
        </p:spPr>
        <p:txBody>
          <a:bodyPr anchor="b"/>
          <a:lstStyle>
            <a:lvl1pPr marL="0" indent="0">
              <a:buNone/>
              <a:defRPr sz="4772" b="1">
                <a:solidFill>
                  <a:srgbClr val="0D4F8C"/>
                </a:solidFill>
                <a:latin typeface="Trebuchet MS" panose="020B0603020202020204" pitchFamily="34" charset="0"/>
              </a:defRPr>
            </a:lvl1pPr>
            <a:lvl2pPr marL="909005" indent="0">
              <a:buNone/>
              <a:defRPr sz="3976" b="1"/>
            </a:lvl2pPr>
            <a:lvl3pPr marL="1818010" indent="0">
              <a:buNone/>
              <a:defRPr sz="3579" b="1"/>
            </a:lvl3pPr>
            <a:lvl4pPr marL="2727015" indent="0">
              <a:buNone/>
              <a:defRPr sz="3181" b="1"/>
            </a:lvl4pPr>
            <a:lvl5pPr marL="3636020" indent="0">
              <a:buNone/>
              <a:defRPr sz="3181" b="1"/>
            </a:lvl5pPr>
            <a:lvl6pPr marL="4545025" indent="0">
              <a:buNone/>
              <a:defRPr sz="3181" b="1"/>
            </a:lvl6pPr>
            <a:lvl7pPr marL="5454030" indent="0">
              <a:buNone/>
              <a:defRPr sz="3181" b="1"/>
            </a:lvl7pPr>
            <a:lvl8pPr marL="6363035" indent="0">
              <a:buNone/>
              <a:defRPr sz="3181" b="1"/>
            </a:lvl8pPr>
            <a:lvl9pPr marL="7272040" indent="0">
              <a:buNone/>
              <a:defRPr sz="3181" b="1"/>
            </a:lvl9pPr>
          </a:lstStyle>
          <a:p>
            <a:pPr lvl="0"/>
            <a:r>
              <a:rPr lang="el-GR" dirty="0"/>
              <a:t>Στυλ κειμένου υποδείγματος</a:t>
            </a:r>
          </a:p>
        </p:txBody>
      </p:sp>
      <p:sp>
        <p:nvSpPr>
          <p:cNvPr id="6" name="Θέση περιεχομένου 5">
            <a:extLst>
              <a:ext uri="{FF2B5EF4-FFF2-40B4-BE49-F238E27FC236}">
                <a16:creationId xmlns:a16="http://schemas.microsoft.com/office/drawing/2014/main" id="{780BAD56-F9FA-1C47-B89A-73E69F5C3BE6}"/>
              </a:ext>
            </a:extLst>
          </p:cNvPr>
          <p:cNvSpPr>
            <a:spLocks noGrp="1"/>
          </p:cNvSpPr>
          <p:nvPr>
            <p:ph sz="quarter" idx="4"/>
          </p:nvPr>
        </p:nvSpPr>
        <p:spPr>
          <a:xfrm>
            <a:off x="12271266" y="5010150"/>
            <a:ext cx="10304961" cy="7369176"/>
          </a:xfrm>
          <a:prstGeom prst="rect">
            <a:avLst/>
          </a:prstGeom>
        </p:spPr>
        <p:txBody>
          <a:bodyPr/>
          <a:lstStyle>
            <a:lvl1pPr>
              <a:defRPr>
                <a:solidFill>
                  <a:srgbClr val="0D4F8C"/>
                </a:solidFill>
                <a:latin typeface="Trebuchet MS" panose="020B0603020202020204" pitchFamily="34" charset="0"/>
              </a:defRPr>
            </a:lvl1pPr>
            <a:lvl2pPr>
              <a:defRPr>
                <a:solidFill>
                  <a:srgbClr val="0D4F8C"/>
                </a:solidFill>
                <a:latin typeface="Trebuchet MS" panose="020B0603020202020204" pitchFamily="34" charset="0"/>
              </a:defRPr>
            </a:lvl2pPr>
            <a:lvl3pPr>
              <a:defRPr>
                <a:solidFill>
                  <a:srgbClr val="0D4F8C"/>
                </a:solidFill>
                <a:latin typeface="Trebuchet MS" panose="020B0603020202020204" pitchFamily="34" charset="0"/>
              </a:defRPr>
            </a:lvl3pPr>
            <a:lvl4pPr>
              <a:defRPr>
                <a:solidFill>
                  <a:srgbClr val="0D4F8C"/>
                </a:solidFill>
                <a:latin typeface="Trebuchet MS" panose="020B0603020202020204" pitchFamily="34" charset="0"/>
              </a:defRPr>
            </a:lvl4pPr>
            <a:lvl5pPr>
              <a:defRPr>
                <a:solidFill>
                  <a:srgbClr val="0D4F8C"/>
                </a:solidFill>
                <a:latin typeface="Trebuchet MS" panose="020B0603020202020204" pitchFamily="34" charset="0"/>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Tree>
    <p:extLst>
      <p:ext uri="{BB962C8B-B14F-4D97-AF65-F5344CB8AC3E}">
        <p14:creationId xmlns:p14="http://schemas.microsoft.com/office/powerpoint/2010/main" val="20228339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21" Type="http://schemas.openxmlformats.org/officeDocument/2006/relationships/image" Target="../media/image4.jpeg"/><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1406758" y="1775281"/>
            <a:ext cx="20906602" cy="2651126"/>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1666468" y="12712703"/>
            <a:ext cx="5453896" cy="730250"/>
          </a:xfrm>
          <a:prstGeom prst="rect">
            <a:avLst/>
          </a:prstGeom>
        </p:spPr>
        <p:txBody>
          <a:bodyPr vert="horz" lIns="91440" tIns="45720" rIns="91440" bIns="45720" rtlCol="0" anchor="ctr"/>
          <a:lstStyle>
            <a:lvl1pPr algn="l">
              <a:defRPr sz="2386">
                <a:solidFill>
                  <a:schemeClr val="tx1">
                    <a:tint val="75000"/>
                  </a:schemeClr>
                </a:solidFill>
              </a:defRPr>
            </a:lvl1pPr>
          </a:lstStyle>
          <a:p>
            <a:fld id="{FA18AEA9-71C6-468C-BEB2-7FB1CAECB70F}" type="datetimeFigureOut">
              <a:rPr lang="el-GR" smtClean="0"/>
              <a:t>22/7/2026</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8029347" y="12712703"/>
            <a:ext cx="8180844" cy="730250"/>
          </a:xfrm>
          <a:prstGeom prst="rect">
            <a:avLst/>
          </a:prstGeom>
        </p:spPr>
        <p:txBody>
          <a:bodyPr vert="horz" lIns="91440" tIns="45720" rIns="91440" bIns="45720" rtlCol="0" anchor="ctr"/>
          <a:lstStyle>
            <a:lvl1pPr algn="ctr">
              <a:defRPr sz="2386">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17119174" y="12712703"/>
            <a:ext cx="5453896" cy="730250"/>
          </a:xfrm>
          <a:prstGeom prst="rect">
            <a:avLst/>
          </a:prstGeom>
        </p:spPr>
        <p:txBody>
          <a:bodyPr vert="horz" lIns="91440" tIns="45720" rIns="91440" bIns="45720" rtlCol="0" anchor="ctr"/>
          <a:lstStyle>
            <a:lvl1pPr algn="r">
              <a:defRPr sz="2386">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1817964" rtl="0" eaLnBrk="1" latinLnBrk="0" hangingPunct="1">
        <a:lnSpc>
          <a:spcPct val="90000"/>
        </a:lnSpc>
        <a:spcBef>
          <a:spcPct val="0"/>
        </a:spcBef>
        <a:buNone/>
        <a:defRPr sz="7158" kern="1200">
          <a:solidFill>
            <a:srgbClr val="19BEDE"/>
          </a:solidFill>
          <a:latin typeface="Trebuchet MS" panose="020B0603020202020204" pitchFamily="34" charset="0"/>
          <a:ea typeface="+mj-ea"/>
          <a:cs typeface="+mj-cs"/>
        </a:defRPr>
      </a:lvl1pPr>
    </p:titleStyle>
    <p:bodyStyle>
      <a:lvl1pPr marL="454491" indent="-454491" algn="l" defTabSz="1817964" rtl="0" eaLnBrk="1" latinLnBrk="0" hangingPunct="1">
        <a:lnSpc>
          <a:spcPct val="90000"/>
        </a:lnSpc>
        <a:spcBef>
          <a:spcPts val="1988"/>
        </a:spcBef>
        <a:buFont typeface="Arial" panose="020B0604020202020204" pitchFamily="34" charset="0"/>
        <a:buChar char="•"/>
        <a:defRPr sz="5567" kern="1200">
          <a:solidFill>
            <a:schemeClr val="tx1"/>
          </a:solidFill>
          <a:latin typeface="+mn-lt"/>
          <a:ea typeface="+mn-ea"/>
          <a:cs typeface="+mn-cs"/>
        </a:defRPr>
      </a:lvl1pPr>
      <a:lvl2pPr marL="1363474" indent="-454491" algn="l" defTabSz="1817964" rtl="0" eaLnBrk="1" latinLnBrk="0" hangingPunct="1">
        <a:lnSpc>
          <a:spcPct val="90000"/>
        </a:lnSpc>
        <a:spcBef>
          <a:spcPts val="994"/>
        </a:spcBef>
        <a:buFont typeface="Arial" panose="020B0604020202020204" pitchFamily="34" charset="0"/>
        <a:buChar char="•"/>
        <a:defRPr sz="4772" kern="1200">
          <a:solidFill>
            <a:schemeClr val="tx1"/>
          </a:solidFill>
          <a:latin typeface="+mn-lt"/>
          <a:ea typeface="+mn-ea"/>
          <a:cs typeface="+mn-cs"/>
        </a:defRPr>
      </a:lvl2pPr>
      <a:lvl3pPr marL="2272455" indent="-454491" algn="l" defTabSz="1817964" rtl="0" eaLnBrk="1" latinLnBrk="0" hangingPunct="1">
        <a:lnSpc>
          <a:spcPct val="90000"/>
        </a:lnSpc>
        <a:spcBef>
          <a:spcPts val="994"/>
        </a:spcBef>
        <a:buFont typeface="Arial" panose="020B0604020202020204" pitchFamily="34" charset="0"/>
        <a:buChar char="•"/>
        <a:defRPr sz="3976" kern="1200">
          <a:solidFill>
            <a:schemeClr val="tx1"/>
          </a:solidFill>
          <a:latin typeface="+mn-lt"/>
          <a:ea typeface="+mn-ea"/>
          <a:cs typeface="+mn-cs"/>
        </a:defRPr>
      </a:lvl3pPr>
      <a:lvl4pPr marL="3181438"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4pPr>
      <a:lvl5pPr marL="4090421"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5pPr>
      <a:lvl6pPr marL="4999402"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6pPr>
      <a:lvl7pPr marL="5908386"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7pPr>
      <a:lvl8pPr marL="6817367"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8pPr>
      <a:lvl9pPr marL="7726350"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9pPr>
    </p:bodyStyle>
    <p:otherStyle>
      <a:defPPr>
        <a:defRPr lang="el-GR"/>
      </a:defPPr>
      <a:lvl1pPr marL="0" algn="l" defTabSz="1817964" rtl="0" eaLnBrk="1" latinLnBrk="0" hangingPunct="1">
        <a:defRPr sz="3579" kern="1200">
          <a:solidFill>
            <a:schemeClr val="tx1"/>
          </a:solidFill>
          <a:latin typeface="+mn-lt"/>
          <a:ea typeface="+mn-ea"/>
          <a:cs typeface="+mn-cs"/>
        </a:defRPr>
      </a:lvl1pPr>
      <a:lvl2pPr marL="908983" algn="l" defTabSz="1817964" rtl="0" eaLnBrk="1" latinLnBrk="0" hangingPunct="1">
        <a:defRPr sz="3579" kern="1200">
          <a:solidFill>
            <a:schemeClr val="tx1"/>
          </a:solidFill>
          <a:latin typeface="+mn-lt"/>
          <a:ea typeface="+mn-ea"/>
          <a:cs typeface="+mn-cs"/>
        </a:defRPr>
      </a:lvl2pPr>
      <a:lvl3pPr marL="1817964" algn="l" defTabSz="1817964" rtl="0" eaLnBrk="1" latinLnBrk="0" hangingPunct="1">
        <a:defRPr sz="3579" kern="1200">
          <a:solidFill>
            <a:schemeClr val="tx1"/>
          </a:solidFill>
          <a:latin typeface="+mn-lt"/>
          <a:ea typeface="+mn-ea"/>
          <a:cs typeface="+mn-cs"/>
        </a:defRPr>
      </a:lvl3pPr>
      <a:lvl4pPr marL="2726948" algn="l" defTabSz="1817964" rtl="0" eaLnBrk="1" latinLnBrk="0" hangingPunct="1">
        <a:defRPr sz="3579" kern="1200">
          <a:solidFill>
            <a:schemeClr val="tx1"/>
          </a:solidFill>
          <a:latin typeface="+mn-lt"/>
          <a:ea typeface="+mn-ea"/>
          <a:cs typeface="+mn-cs"/>
        </a:defRPr>
      </a:lvl4pPr>
      <a:lvl5pPr marL="3635929" algn="l" defTabSz="1817964" rtl="0" eaLnBrk="1" latinLnBrk="0" hangingPunct="1">
        <a:defRPr sz="3579" kern="1200">
          <a:solidFill>
            <a:schemeClr val="tx1"/>
          </a:solidFill>
          <a:latin typeface="+mn-lt"/>
          <a:ea typeface="+mn-ea"/>
          <a:cs typeface="+mn-cs"/>
        </a:defRPr>
      </a:lvl5pPr>
      <a:lvl6pPr marL="4544912" algn="l" defTabSz="1817964" rtl="0" eaLnBrk="1" latinLnBrk="0" hangingPunct="1">
        <a:defRPr sz="3579" kern="1200">
          <a:solidFill>
            <a:schemeClr val="tx1"/>
          </a:solidFill>
          <a:latin typeface="+mn-lt"/>
          <a:ea typeface="+mn-ea"/>
          <a:cs typeface="+mn-cs"/>
        </a:defRPr>
      </a:lvl6pPr>
      <a:lvl7pPr marL="5453893" algn="l" defTabSz="1817964" rtl="0" eaLnBrk="1" latinLnBrk="0" hangingPunct="1">
        <a:defRPr sz="3579" kern="1200">
          <a:solidFill>
            <a:schemeClr val="tx1"/>
          </a:solidFill>
          <a:latin typeface="+mn-lt"/>
          <a:ea typeface="+mn-ea"/>
          <a:cs typeface="+mn-cs"/>
        </a:defRPr>
      </a:lvl7pPr>
      <a:lvl8pPr marL="6362876" algn="l" defTabSz="1817964" rtl="0" eaLnBrk="1" latinLnBrk="0" hangingPunct="1">
        <a:defRPr sz="3579" kern="1200">
          <a:solidFill>
            <a:schemeClr val="tx1"/>
          </a:solidFill>
          <a:latin typeface="+mn-lt"/>
          <a:ea typeface="+mn-ea"/>
          <a:cs typeface="+mn-cs"/>
        </a:defRPr>
      </a:lvl8pPr>
      <a:lvl9pPr marL="7271859" algn="l" defTabSz="1817964" rtl="0" eaLnBrk="1" latinLnBrk="0" hangingPunct="1">
        <a:defRPr sz="357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0476B8E4-27FB-B4E2-8FCB-08D14D204737}"/>
              </a:ext>
            </a:extLst>
          </p:cNvPr>
          <p:cNvSpPr/>
          <p:nvPr userDrawn="1"/>
        </p:nvSpPr>
        <p:spPr>
          <a:xfrm>
            <a:off x="9077311" y="1845425"/>
            <a:ext cx="6084916" cy="3042459"/>
          </a:xfrm>
          <a:prstGeom prst="rect">
            <a:avLst/>
          </a:prstGeom>
          <a:solidFill>
            <a:srgbClr val="0D4F8C"/>
          </a:solidFill>
          <a:ln>
            <a:solidFill>
              <a:srgbClr val="0D4F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3" name="Εικόνα 2" descr="Εικόνα που περιέχει κείμενο, γραμματοσειρά, στιγμιότυπο οθόνης, λογότυπο&#10;&#10;Περιγραφή που δημιουργήθηκε αυτόματα">
            <a:extLst>
              <a:ext uri="{FF2B5EF4-FFF2-40B4-BE49-F238E27FC236}">
                <a16:creationId xmlns:a16="http://schemas.microsoft.com/office/drawing/2014/main" id="{683660FE-CD0A-89BD-6FAF-25A7B1818AD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412973" y="2421162"/>
            <a:ext cx="3413592" cy="1890983"/>
          </a:xfrm>
          <a:prstGeom prst="rect">
            <a:avLst/>
          </a:prstGeom>
        </p:spPr>
      </p:pic>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1817964" rtl="0" eaLnBrk="1" latinLnBrk="0" hangingPunct="1">
        <a:lnSpc>
          <a:spcPct val="90000"/>
        </a:lnSpc>
        <a:spcBef>
          <a:spcPct val="0"/>
        </a:spcBef>
        <a:buNone/>
        <a:defRPr sz="8748" kern="1200">
          <a:solidFill>
            <a:schemeClr val="tx1"/>
          </a:solidFill>
          <a:latin typeface="+mj-lt"/>
          <a:ea typeface="+mj-ea"/>
          <a:cs typeface="+mj-cs"/>
        </a:defRPr>
      </a:lvl1pPr>
    </p:titleStyle>
    <p:bodyStyle>
      <a:lvl1pPr marL="454491" indent="-454491" algn="l" defTabSz="1817964" rtl="0" eaLnBrk="1" latinLnBrk="0" hangingPunct="1">
        <a:lnSpc>
          <a:spcPct val="90000"/>
        </a:lnSpc>
        <a:spcBef>
          <a:spcPts val="1988"/>
        </a:spcBef>
        <a:buFont typeface="Arial" panose="020B0604020202020204" pitchFamily="34" charset="0"/>
        <a:buChar char="•"/>
        <a:defRPr sz="5567" kern="1200">
          <a:solidFill>
            <a:schemeClr val="tx1"/>
          </a:solidFill>
          <a:latin typeface="+mn-lt"/>
          <a:ea typeface="+mn-ea"/>
          <a:cs typeface="+mn-cs"/>
        </a:defRPr>
      </a:lvl1pPr>
      <a:lvl2pPr marL="1363474" indent="-454491" algn="l" defTabSz="1817964" rtl="0" eaLnBrk="1" latinLnBrk="0" hangingPunct="1">
        <a:lnSpc>
          <a:spcPct val="90000"/>
        </a:lnSpc>
        <a:spcBef>
          <a:spcPts val="994"/>
        </a:spcBef>
        <a:buFont typeface="Arial" panose="020B0604020202020204" pitchFamily="34" charset="0"/>
        <a:buChar char="•"/>
        <a:defRPr sz="4772" kern="1200">
          <a:solidFill>
            <a:schemeClr val="tx1"/>
          </a:solidFill>
          <a:latin typeface="+mn-lt"/>
          <a:ea typeface="+mn-ea"/>
          <a:cs typeface="+mn-cs"/>
        </a:defRPr>
      </a:lvl2pPr>
      <a:lvl3pPr marL="2272455" indent="-454491" algn="l" defTabSz="1817964" rtl="0" eaLnBrk="1" latinLnBrk="0" hangingPunct="1">
        <a:lnSpc>
          <a:spcPct val="90000"/>
        </a:lnSpc>
        <a:spcBef>
          <a:spcPts val="994"/>
        </a:spcBef>
        <a:buFont typeface="Arial" panose="020B0604020202020204" pitchFamily="34" charset="0"/>
        <a:buChar char="•"/>
        <a:defRPr sz="3976" kern="1200">
          <a:solidFill>
            <a:schemeClr val="tx1"/>
          </a:solidFill>
          <a:latin typeface="+mn-lt"/>
          <a:ea typeface="+mn-ea"/>
          <a:cs typeface="+mn-cs"/>
        </a:defRPr>
      </a:lvl3pPr>
      <a:lvl4pPr marL="3181438"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4pPr>
      <a:lvl5pPr marL="4090421"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5pPr>
      <a:lvl6pPr marL="4999402"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6pPr>
      <a:lvl7pPr marL="5908386"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7pPr>
      <a:lvl8pPr marL="6817367"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8pPr>
      <a:lvl9pPr marL="7726350"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9pPr>
    </p:bodyStyle>
    <p:otherStyle>
      <a:defPPr>
        <a:defRPr lang="el-GR"/>
      </a:defPPr>
      <a:lvl1pPr marL="0" algn="l" defTabSz="1817964" rtl="0" eaLnBrk="1" latinLnBrk="0" hangingPunct="1">
        <a:defRPr sz="3579" kern="1200">
          <a:solidFill>
            <a:schemeClr val="tx1"/>
          </a:solidFill>
          <a:latin typeface="+mn-lt"/>
          <a:ea typeface="+mn-ea"/>
          <a:cs typeface="+mn-cs"/>
        </a:defRPr>
      </a:lvl1pPr>
      <a:lvl2pPr marL="908983" algn="l" defTabSz="1817964" rtl="0" eaLnBrk="1" latinLnBrk="0" hangingPunct="1">
        <a:defRPr sz="3579" kern="1200">
          <a:solidFill>
            <a:schemeClr val="tx1"/>
          </a:solidFill>
          <a:latin typeface="+mn-lt"/>
          <a:ea typeface="+mn-ea"/>
          <a:cs typeface="+mn-cs"/>
        </a:defRPr>
      </a:lvl2pPr>
      <a:lvl3pPr marL="1817964" algn="l" defTabSz="1817964" rtl="0" eaLnBrk="1" latinLnBrk="0" hangingPunct="1">
        <a:defRPr sz="3579" kern="1200">
          <a:solidFill>
            <a:schemeClr val="tx1"/>
          </a:solidFill>
          <a:latin typeface="+mn-lt"/>
          <a:ea typeface="+mn-ea"/>
          <a:cs typeface="+mn-cs"/>
        </a:defRPr>
      </a:lvl3pPr>
      <a:lvl4pPr marL="2726948" algn="l" defTabSz="1817964" rtl="0" eaLnBrk="1" latinLnBrk="0" hangingPunct="1">
        <a:defRPr sz="3579" kern="1200">
          <a:solidFill>
            <a:schemeClr val="tx1"/>
          </a:solidFill>
          <a:latin typeface="+mn-lt"/>
          <a:ea typeface="+mn-ea"/>
          <a:cs typeface="+mn-cs"/>
        </a:defRPr>
      </a:lvl4pPr>
      <a:lvl5pPr marL="3635929" algn="l" defTabSz="1817964" rtl="0" eaLnBrk="1" latinLnBrk="0" hangingPunct="1">
        <a:defRPr sz="3579" kern="1200">
          <a:solidFill>
            <a:schemeClr val="tx1"/>
          </a:solidFill>
          <a:latin typeface="+mn-lt"/>
          <a:ea typeface="+mn-ea"/>
          <a:cs typeface="+mn-cs"/>
        </a:defRPr>
      </a:lvl5pPr>
      <a:lvl6pPr marL="4544912" algn="l" defTabSz="1817964" rtl="0" eaLnBrk="1" latinLnBrk="0" hangingPunct="1">
        <a:defRPr sz="3579" kern="1200">
          <a:solidFill>
            <a:schemeClr val="tx1"/>
          </a:solidFill>
          <a:latin typeface="+mn-lt"/>
          <a:ea typeface="+mn-ea"/>
          <a:cs typeface="+mn-cs"/>
        </a:defRPr>
      </a:lvl6pPr>
      <a:lvl7pPr marL="5453893" algn="l" defTabSz="1817964" rtl="0" eaLnBrk="1" latinLnBrk="0" hangingPunct="1">
        <a:defRPr sz="3579" kern="1200">
          <a:solidFill>
            <a:schemeClr val="tx1"/>
          </a:solidFill>
          <a:latin typeface="+mn-lt"/>
          <a:ea typeface="+mn-ea"/>
          <a:cs typeface="+mn-cs"/>
        </a:defRPr>
      </a:lvl7pPr>
      <a:lvl8pPr marL="6362876" algn="l" defTabSz="1817964" rtl="0" eaLnBrk="1" latinLnBrk="0" hangingPunct="1">
        <a:defRPr sz="3579" kern="1200">
          <a:solidFill>
            <a:schemeClr val="tx1"/>
          </a:solidFill>
          <a:latin typeface="+mn-lt"/>
          <a:ea typeface="+mn-ea"/>
          <a:cs typeface="+mn-cs"/>
        </a:defRPr>
      </a:lvl8pPr>
      <a:lvl9pPr marL="7271859" algn="l" defTabSz="1817964" rtl="0" eaLnBrk="1" latinLnBrk="0" hangingPunct="1">
        <a:defRPr sz="357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66468" y="730251"/>
            <a:ext cx="20906602" cy="2651126"/>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666468" y="3651250"/>
            <a:ext cx="20906602" cy="8702676"/>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666468" y="12712701"/>
            <a:ext cx="5453896" cy="730250"/>
          </a:xfrm>
          <a:prstGeom prst="rect">
            <a:avLst/>
          </a:prstGeom>
        </p:spPr>
        <p:txBody>
          <a:bodyPr vert="horz" lIns="91440" tIns="45720" rIns="91440" bIns="45720" rtlCol="0" anchor="ctr"/>
          <a:lstStyle>
            <a:lvl1pPr algn="l">
              <a:defRPr sz="2386">
                <a:solidFill>
                  <a:schemeClr val="tx1">
                    <a:tint val="75000"/>
                  </a:schemeClr>
                </a:solidFill>
              </a:defRPr>
            </a:lvl1pPr>
          </a:lstStyle>
          <a:p>
            <a:fld id="{33312B16-8557-4743-8EE6-3DDFEC79069C}" type="datetimeFigureOut">
              <a:rPr lang="el-GR" smtClean="0"/>
              <a:t>22/7/2026</a:t>
            </a:fld>
            <a:endParaRPr lang="el-GR"/>
          </a:p>
        </p:txBody>
      </p:sp>
      <p:sp>
        <p:nvSpPr>
          <p:cNvPr id="5" name="Footer Placeholder 4"/>
          <p:cNvSpPr>
            <a:spLocks noGrp="1"/>
          </p:cNvSpPr>
          <p:nvPr>
            <p:ph type="ftr" sz="quarter" idx="3"/>
          </p:nvPr>
        </p:nvSpPr>
        <p:spPr>
          <a:xfrm>
            <a:off x="8029347" y="12712701"/>
            <a:ext cx="8180844" cy="730250"/>
          </a:xfrm>
          <a:prstGeom prst="rect">
            <a:avLst/>
          </a:prstGeom>
        </p:spPr>
        <p:txBody>
          <a:bodyPr vert="horz" lIns="91440" tIns="45720" rIns="91440" bIns="45720" rtlCol="0" anchor="ctr"/>
          <a:lstStyle>
            <a:lvl1pPr algn="ctr">
              <a:defRPr sz="2386">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17119174" y="12712701"/>
            <a:ext cx="5453896" cy="730250"/>
          </a:xfrm>
          <a:prstGeom prst="rect">
            <a:avLst/>
          </a:prstGeom>
        </p:spPr>
        <p:txBody>
          <a:bodyPr vert="horz" lIns="91440" tIns="45720" rIns="91440" bIns="45720" rtlCol="0" anchor="ctr"/>
          <a:lstStyle>
            <a:lvl1pPr algn="r">
              <a:defRPr sz="2386">
                <a:solidFill>
                  <a:schemeClr val="tx1">
                    <a:tint val="75000"/>
                  </a:schemeClr>
                </a:solidFill>
              </a:defRPr>
            </a:lvl1pPr>
          </a:lstStyle>
          <a:p>
            <a:fld id="{C6DD6E9A-F6BC-4101-9D32-73E53CB7934B}" type="slidenum">
              <a:rPr lang="el-GR" smtClean="0"/>
              <a:pPr/>
              <a:t>‹#›</a:t>
            </a:fld>
            <a:endParaRPr lang="el-GR" dirty="0"/>
          </a:p>
        </p:txBody>
      </p:sp>
      <p:pic>
        <p:nvPicPr>
          <p:cNvPr id="7" name="Εικόνα 6">
            <a:extLst>
              <a:ext uri="{FF2B5EF4-FFF2-40B4-BE49-F238E27FC236}">
                <a16:creationId xmlns:a16="http://schemas.microsoft.com/office/drawing/2014/main" id="{08BCA747-5152-A44B-9CEA-DF5112260DAB}"/>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2526" y="0"/>
            <a:ext cx="24234490" cy="13716000"/>
          </a:xfrm>
          <a:prstGeom prst="rect">
            <a:avLst/>
          </a:prstGeom>
        </p:spPr>
      </p:pic>
      <p:pic>
        <p:nvPicPr>
          <p:cNvPr id="8" name="Εικόνα 7">
            <a:extLst>
              <a:ext uri="{FF2B5EF4-FFF2-40B4-BE49-F238E27FC236}">
                <a16:creationId xmlns:a16="http://schemas.microsoft.com/office/drawing/2014/main" id="{E5CF02F1-D563-934F-9869-0A4A0DEF96C2}"/>
              </a:ext>
            </a:extLst>
          </p:cNvPr>
          <p:cNvPicPr>
            <a:picLocks noChangeAspect="1"/>
          </p:cNvPicPr>
          <p:nvPr userDrawn="1"/>
        </p:nvPicPr>
        <p:blipFill>
          <a:blip r:embed="rId22"/>
          <a:stretch>
            <a:fillRect/>
          </a:stretch>
        </p:blipFill>
        <p:spPr>
          <a:xfrm>
            <a:off x="817970" y="12481771"/>
            <a:ext cx="4855042" cy="961180"/>
          </a:xfrm>
          <a:prstGeom prst="rect">
            <a:avLst/>
          </a:prstGeom>
        </p:spPr>
      </p:pic>
    </p:spTree>
    <p:extLst>
      <p:ext uri="{BB962C8B-B14F-4D97-AF65-F5344CB8AC3E}">
        <p14:creationId xmlns:p14="http://schemas.microsoft.com/office/powerpoint/2010/main" val="1300421988"/>
      </p:ext>
    </p:extLst>
  </p:cSld>
  <p:clrMap bg1="lt1" tx1="dk1" bg2="lt2" tx2="dk2" accent1="accent1" accent2="accent2" accent3="accent3" accent4="accent4" accent5="accent5" accent6="accent6" hlink="hlink" folHlink="folHlink"/>
  <p:sldLayoutIdLst>
    <p:sldLayoutId id="2147483679" r:id="rId1"/>
    <p:sldLayoutId id="2147483702"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680" r:id="rId14"/>
    <p:sldLayoutId id="2147483681" r:id="rId15"/>
    <p:sldLayoutId id="2147483682" r:id="rId16"/>
    <p:sldLayoutId id="2147483683" r:id="rId17"/>
    <p:sldLayoutId id="2147483684" r:id="rId18"/>
    <p:sldLayoutId id="2147483685" r:id="rId19"/>
  </p:sldLayoutIdLst>
  <p:txStyles>
    <p:titleStyle>
      <a:lvl1pPr algn="l" defTabSz="1818010" rtl="0" eaLnBrk="1" latinLnBrk="0" hangingPunct="1">
        <a:lnSpc>
          <a:spcPct val="90000"/>
        </a:lnSpc>
        <a:spcBef>
          <a:spcPct val="0"/>
        </a:spcBef>
        <a:buNone/>
        <a:defRPr sz="8748" kern="1200">
          <a:solidFill>
            <a:schemeClr val="tx1"/>
          </a:solidFill>
          <a:latin typeface="+mj-lt"/>
          <a:ea typeface="+mj-ea"/>
          <a:cs typeface="+mj-cs"/>
        </a:defRPr>
      </a:lvl1pPr>
    </p:titleStyle>
    <p:bodyStyle>
      <a:lvl1pPr marL="454503" indent="-454503" algn="l" defTabSz="1818010" rtl="0" eaLnBrk="1" latinLnBrk="0" hangingPunct="1">
        <a:lnSpc>
          <a:spcPct val="90000"/>
        </a:lnSpc>
        <a:spcBef>
          <a:spcPts val="1988"/>
        </a:spcBef>
        <a:buFont typeface="Arial" panose="020B0604020202020204" pitchFamily="34" charset="0"/>
        <a:buChar char="•"/>
        <a:defRPr sz="5567" kern="1200">
          <a:solidFill>
            <a:schemeClr val="tx1"/>
          </a:solidFill>
          <a:latin typeface="+mn-lt"/>
          <a:ea typeface="+mn-ea"/>
          <a:cs typeface="+mn-cs"/>
        </a:defRPr>
      </a:lvl1pPr>
      <a:lvl2pPr marL="1363508" indent="-454503" algn="l" defTabSz="1818010" rtl="0" eaLnBrk="1" latinLnBrk="0" hangingPunct="1">
        <a:lnSpc>
          <a:spcPct val="90000"/>
        </a:lnSpc>
        <a:spcBef>
          <a:spcPts val="994"/>
        </a:spcBef>
        <a:buFont typeface="Arial" panose="020B0604020202020204" pitchFamily="34" charset="0"/>
        <a:buChar char="•"/>
        <a:defRPr sz="4772" kern="1200">
          <a:solidFill>
            <a:schemeClr val="tx1"/>
          </a:solidFill>
          <a:latin typeface="+mn-lt"/>
          <a:ea typeface="+mn-ea"/>
          <a:cs typeface="+mn-cs"/>
        </a:defRPr>
      </a:lvl2pPr>
      <a:lvl3pPr marL="2272513" indent="-454503" algn="l" defTabSz="1818010" rtl="0" eaLnBrk="1" latinLnBrk="0" hangingPunct="1">
        <a:lnSpc>
          <a:spcPct val="90000"/>
        </a:lnSpc>
        <a:spcBef>
          <a:spcPts val="994"/>
        </a:spcBef>
        <a:buFont typeface="Arial" panose="020B0604020202020204" pitchFamily="34" charset="0"/>
        <a:buChar char="•"/>
        <a:defRPr sz="3976" kern="1200">
          <a:solidFill>
            <a:schemeClr val="tx1"/>
          </a:solidFill>
          <a:latin typeface="+mn-lt"/>
          <a:ea typeface="+mn-ea"/>
          <a:cs typeface="+mn-cs"/>
        </a:defRPr>
      </a:lvl3pPr>
      <a:lvl4pPr marL="3181518"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4pPr>
      <a:lvl5pPr marL="4090523"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5pPr>
      <a:lvl6pPr marL="4999528"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6pPr>
      <a:lvl7pPr marL="5908533"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7pPr>
      <a:lvl8pPr marL="6817538"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8pPr>
      <a:lvl9pPr marL="7726543"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9pPr>
    </p:bodyStyle>
    <p:otherStyle>
      <a:defPPr>
        <a:defRPr lang="en-US"/>
      </a:defPPr>
      <a:lvl1pPr marL="0" algn="l" defTabSz="1818010" rtl="0" eaLnBrk="1" latinLnBrk="0" hangingPunct="1">
        <a:defRPr sz="3579" kern="1200">
          <a:solidFill>
            <a:schemeClr val="tx1"/>
          </a:solidFill>
          <a:latin typeface="+mn-lt"/>
          <a:ea typeface="+mn-ea"/>
          <a:cs typeface="+mn-cs"/>
        </a:defRPr>
      </a:lvl1pPr>
      <a:lvl2pPr marL="909005" algn="l" defTabSz="1818010" rtl="0" eaLnBrk="1" latinLnBrk="0" hangingPunct="1">
        <a:defRPr sz="3579" kern="1200">
          <a:solidFill>
            <a:schemeClr val="tx1"/>
          </a:solidFill>
          <a:latin typeface="+mn-lt"/>
          <a:ea typeface="+mn-ea"/>
          <a:cs typeface="+mn-cs"/>
        </a:defRPr>
      </a:lvl2pPr>
      <a:lvl3pPr marL="1818010" algn="l" defTabSz="1818010" rtl="0" eaLnBrk="1" latinLnBrk="0" hangingPunct="1">
        <a:defRPr sz="3579" kern="1200">
          <a:solidFill>
            <a:schemeClr val="tx1"/>
          </a:solidFill>
          <a:latin typeface="+mn-lt"/>
          <a:ea typeface="+mn-ea"/>
          <a:cs typeface="+mn-cs"/>
        </a:defRPr>
      </a:lvl3pPr>
      <a:lvl4pPr marL="2727015" algn="l" defTabSz="1818010" rtl="0" eaLnBrk="1" latinLnBrk="0" hangingPunct="1">
        <a:defRPr sz="3579" kern="1200">
          <a:solidFill>
            <a:schemeClr val="tx1"/>
          </a:solidFill>
          <a:latin typeface="+mn-lt"/>
          <a:ea typeface="+mn-ea"/>
          <a:cs typeface="+mn-cs"/>
        </a:defRPr>
      </a:lvl4pPr>
      <a:lvl5pPr marL="3636020" algn="l" defTabSz="1818010" rtl="0" eaLnBrk="1" latinLnBrk="0" hangingPunct="1">
        <a:defRPr sz="3579" kern="1200">
          <a:solidFill>
            <a:schemeClr val="tx1"/>
          </a:solidFill>
          <a:latin typeface="+mn-lt"/>
          <a:ea typeface="+mn-ea"/>
          <a:cs typeface="+mn-cs"/>
        </a:defRPr>
      </a:lvl5pPr>
      <a:lvl6pPr marL="4545025" algn="l" defTabSz="1818010" rtl="0" eaLnBrk="1" latinLnBrk="0" hangingPunct="1">
        <a:defRPr sz="3579" kern="1200">
          <a:solidFill>
            <a:schemeClr val="tx1"/>
          </a:solidFill>
          <a:latin typeface="+mn-lt"/>
          <a:ea typeface="+mn-ea"/>
          <a:cs typeface="+mn-cs"/>
        </a:defRPr>
      </a:lvl6pPr>
      <a:lvl7pPr marL="5454030" algn="l" defTabSz="1818010" rtl="0" eaLnBrk="1" latinLnBrk="0" hangingPunct="1">
        <a:defRPr sz="3579" kern="1200">
          <a:solidFill>
            <a:schemeClr val="tx1"/>
          </a:solidFill>
          <a:latin typeface="+mn-lt"/>
          <a:ea typeface="+mn-ea"/>
          <a:cs typeface="+mn-cs"/>
        </a:defRPr>
      </a:lvl7pPr>
      <a:lvl8pPr marL="6363035" algn="l" defTabSz="1818010" rtl="0" eaLnBrk="1" latinLnBrk="0" hangingPunct="1">
        <a:defRPr sz="3579" kern="1200">
          <a:solidFill>
            <a:schemeClr val="tx1"/>
          </a:solidFill>
          <a:latin typeface="+mn-lt"/>
          <a:ea typeface="+mn-ea"/>
          <a:cs typeface="+mn-cs"/>
        </a:defRPr>
      </a:lvl8pPr>
      <a:lvl9pPr marL="7272040" algn="l" defTabSz="1818010" rtl="0" eaLnBrk="1" latinLnBrk="0" hangingPunct="1">
        <a:defRPr sz="357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image" Target="../media/image22.jpg"/><Relationship Id="rId5" Type="http://schemas.openxmlformats.org/officeDocument/2006/relationships/image" Target="../media/image21.png"/><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image" Target="../media/image28.JPG"/><Relationship Id="rId5" Type="http://schemas.openxmlformats.org/officeDocument/2006/relationships/image" Target="../media/image27.jpeg"/><Relationship Id="rId4" Type="http://schemas.openxmlformats.org/officeDocument/2006/relationships/image" Target="../media/image26.jp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8811" y="3931600"/>
            <a:ext cx="2899301" cy="2551463"/>
          </a:xfrm>
          <a:prstGeom prst="rect">
            <a:avLst/>
          </a:prstGeom>
        </p:spPr>
      </p:pic>
      <p:grpSp>
        <p:nvGrpSpPr>
          <p:cNvPr id="16" name="Group 15"/>
          <p:cNvGrpSpPr/>
          <p:nvPr/>
        </p:nvGrpSpPr>
        <p:grpSpPr>
          <a:xfrm>
            <a:off x="6292762" y="4982033"/>
            <a:ext cx="12742638" cy="1496892"/>
            <a:chOff x="2209800" y="1981200"/>
            <a:chExt cx="4876800" cy="1371600"/>
          </a:xfrm>
        </p:grpSpPr>
        <p:sp>
          <p:nvSpPr>
            <p:cNvPr id="17" name="Rectangle 11"/>
            <p:cNvSpPr/>
            <p:nvPr/>
          </p:nvSpPr>
          <p:spPr>
            <a:xfrm>
              <a:off x="2209800" y="1981200"/>
              <a:ext cx="4876800" cy="1371600"/>
            </a:xfrm>
            <a:prstGeom prst="rect">
              <a:avLst/>
            </a:prstGeom>
            <a:solidFill>
              <a:schemeClr val="bg1">
                <a:lumMod val="95000"/>
              </a:schemeClr>
            </a:solidFill>
            <a:ln w="6350">
              <a:solidFill>
                <a:schemeClr val="bg1"/>
              </a:solidFill>
            </a:ln>
            <a:effectLst>
              <a:innerShdw blurRad="1143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JM"/>
            </a:p>
          </p:txBody>
        </p:sp>
        <p:sp>
          <p:nvSpPr>
            <p:cNvPr id="18" name="Rectangle 12"/>
            <p:cNvSpPr/>
            <p:nvPr/>
          </p:nvSpPr>
          <p:spPr>
            <a:xfrm>
              <a:off x="2209800" y="2286000"/>
              <a:ext cx="152400" cy="609600"/>
            </a:xfrm>
            <a:prstGeom prst="rect">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JM" dirty="0"/>
            </a:p>
          </p:txBody>
        </p:sp>
        <p:sp>
          <p:nvSpPr>
            <p:cNvPr id="19" name="Rectangle 13"/>
            <p:cNvSpPr/>
            <p:nvPr/>
          </p:nvSpPr>
          <p:spPr>
            <a:xfrm>
              <a:off x="6934200" y="2286000"/>
              <a:ext cx="152400" cy="609600"/>
            </a:xfrm>
            <a:prstGeom prst="rect">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JM" dirty="0"/>
            </a:p>
          </p:txBody>
        </p:sp>
      </p:grpSp>
      <p:sp>
        <p:nvSpPr>
          <p:cNvPr id="20" name="Rectangle 14"/>
          <p:cNvSpPr/>
          <p:nvPr/>
        </p:nvSpPr>
        <p:spPr>
          <a:xfrm>
            <a:off x="7402497" y="7705818"/>
            <a:ext cx="10105924" cy="2004640"/>
          </a:xfrm>
          <a:prstGeom prst="rect">
            <a:avLst/>
          </a:prstGeom>
          <a:solidFill>
            <a:schemeClr val="bg1">
              <a:lumMod val="95000"/>
            </a:schemeClr>
          </a:solidFill>
          <a:ln w="6350">
            <a:solidFill>
              <a:schemeClr val="bg1"/>
            </a:solidFill>
          </a:ln>
          <a:effectLst>
            <a:innerShdw blurRad="1143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smtClean="0">
                <a:solidFill>
                  <a:srgbClr val="0070C0"/>
                </a:solidFill>
                <a:latin typeface="BebasNEUE" pitchFamily="34" charset="0"/>
              </a:rPr>
              <a:t>ΔΙΕΥΘΥΝΣΗ ΣΥΓΧΡΗΜΑΤΟΔΟΤΟΥΜΕΝΩΝ ΚΑΙ ΑΝΑΠΤΥΞΙΑΚΩΝ ΠΡΟΓΡΑΜΜΑΤΩΝ </a:t>
            </a:r>
            <a:endParaRPr lang="en-JM" sz="3200" dirty="0">
              <a:solidFill>
                <a:srgbClr val="0070C0"/>
              </a:solidFill>
              <a:latin typeface="BebasNEUE" pitchFamily="34" charset="0"/>
            </a:endParaRPr>
          </a:p>
        </p:txBody>
      </p:sp>
      <p:sp>
        <p:nvSpPr>
          <p:cNvPr id="21" name="Rectangle 33"/>
          <p:cNvSpPr/>
          <p:nvPr/>
        </p:nvSpPr>
        <p:spPr>
          <a:xfrm>
            <a:off x="8247903" y="11842882"/>
            <a:ext cx="8523770" cy="1193442"/>
          </a:xfrm>
          <a:prstGeom prst="rect">
            <a:avLst/>
          </a:prstGeom>
          <a:solidFill>
            <a:schemeClr val="bg1">
              <a:lumMod val="95000"/>
            </a:schemeClr>
          </a:solidFill>
          <a:ln w="6350">
            <a:solidFill>
              <a:schemeClr val="bg1"/>
            </a:solidFill>
          </a:ln>
          <a:effectLst>
            <a:innerShdw blurRad="1143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70C0"/>
                </a:solidFill>
                <a:latin typeface="BebasNEUE" pitchFamily="34" charset="0"/>
              </a:rPr>
              <a:t>www.sde.inedivim.gr</a:t>
            </a:r>
            <a:endParaRPr lang="en-JM" sz="3200" dirty="0">
              <a:solidFill>
                <a:srgbClr val="0070C0"/>
              </a:solidFill>
              <a:latin typeface="BebasNEUE" pitchFamily="34" charset="0"/>
            </a:endParaRPr>
          </a:p>
        </p:txBody>
      </p:sp>
      <p:sp>
        <p:nvSpPr>
          <p:cNvPr id="24" name="Title 1"/>
          <p:cNvSpPr txBox="1">
            <a:spLocks/>
          </p:cNvSpPr>
          <p:nvPr/>
        </p:nvSpPr>
        <p:spPr>
          <a:xfrm>
            <a:off x="7244180" y="5187871"/>
            <a:ext cx="10565838" cy="1261915"/>
          </a:xfrm>
          <a:prstGeom prst="rect">
            <a:avLst/>
          </a:prstGeom>
        </p:spPr>
        <p:txBody>
          <a:bodyPr vert="horz" lIns="91440" tIns="45720" rIns="91440" bIns="45720" rtlCol="0" anchor="ctr">
            <a:normAutofit fontScale="62500" lnSpcReduction="20000"/>
          </a:bodyPr>
          <a:lstStyle>
            <a:lvl1pPr algn="l" defTabSz="1818010" rtl="0" eaLnBrk="1" latinLnBrk="0" hangingPunct="1">
              <a:lnSpc>
                <a:spcPct val="90000"/>
              </a:lnSpc>
              <a:spcBef>
                <a:spcPct val="0"/>
              </a:spcBef>
              <a:buNone/>
              <a:defRPr sz="6000" kern="1200">
                <a:solidFill>
                  <a:srgbClr val="19BEDE"/>
                </a:solidFill>
                <a:latin typeface="Trebuchet MS" panose="020B0603020202020204" pitchFamily="34" charset="0"/>
                <a:ea typeface="+mj-ea"/>
                <a:cs typeface="+mj-cs"/>
              </a:defRPr>
            </a:lvl1pPr>
          </a:lstStyle>
          <a:p>
            <a:pPr algn="ctr"/>
            <a:r>
              <a:rPr lang="el-GR" sz="8800" b="1" dirty="0" smtClean="0"/>
              <a:t>ΣΧΟΛΕΙΑ </a:t>
            </a:r>
            <a:r>
              <a:rPr lang="el-GR" sz="8800" b="1" dirty="0" smtClean="0">
                <a:solidFill>
                  <a:srgbClr val="0070C0"/>
                </a:solidFill>
              </a:rPr>
              <a:t>ΔΕΥΤΕΡΗΣ ΕΥΚΑΙΡΙΑΣ</a:t>
            </a:r>
            <a:endParaRPr lang="en-JM" sz="8800" b="1" dirty="0">
              <a:solidFill>
                <a:srgbClr val="0070C0"/>
              </a:solidFill>
            </a:endParaRPr>
          </a:p>
        </p:txBody>
      </p:sp>
      <p:sp>
        <p:nvSpPr>
          <p:cNvPr id="12" name="Rectangle 14"/>
          <p:cNvSpPr/>
          <p:nvPr/>
        </p:nvSpPr>
        <p:spPr>
          <a:xfrm>
            <a:off x="8001006" y="10123340"/>
            <a:ext cx="9017564" cy="1306660"/>
          </a:xfrm>
          <a:prstGeom prst="rect">
            <a:avLst/>
          </a:prstGeom>
          <a:solidFill>
            <a:schemeClr val="bg1">
              <a:lumMod val="95000"/>
            </a:schemeClr>
          </a:solidFill>
          <a:ln w="6350">
            <a:solidFill>
              <a:schemeClr val="bg1"/>
            </a:solidFill>
          </a:ln>
          <a:effectLst>
            <a:innerShdw blurRad="1143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JM" sz="3200" dirty="0">
                <a:solidFill>
                  <a:srgbClr val="0070C0"/>
                </a:solidFill>
                <a:latin typeface="BebasNEUE" pitchFamily="34" charset="0"/>
              </a:rPr>
              <a:t>www.inedivim.gr</a:t>
            </a:r>
          </a:p>
        </p:txBody>
      </p:sp>
      <p:pic>
        <p:nvPicPr>
          <p:cNvPr id="6" name="Εικόνα 5"/>
          <p:cNvPicPr>
            <a:picLocks noChangeAspect="1"/>
          </p:cNvPicPr>
          <p:nvPr/>
        </p:nvPicPr>
        <p:blipFill>
          <a:blip r:embed="rId3"/>
          <a:stretch>
            <a:fillRect/>
          </a:stretch>
        </p:blipFill>
        <p:spPr>
          <a:xfrm>
            <a:off x="1756136" y="7056943"/>
            <a:ext cx="3603048" cy="3603048"/>
          </a:xfrm>
          <a:prstGeom prst="rect">
            <a:avLst/>
          </a:prstGeom>
        </p:spPr>
      </p:pic>
      <p:pic>
        <p:nvPicPr>
          <p:cNvPr id="2" name="Εικόνα 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9862575" y="3931600"/>
            <a:ext cx="4105000" cy="2818765"/>
          </a:xfrm>
          <a:prstGeom prst="rect">
            <a:avLst/>
          </a:prstGeom>
        </p:spPr>
      </p:pic>
      <p:pic>
        <p:nvPicPr>
          <p:cNvPr id="3" name="Εικόνα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90638" y="1270262"/>
            <a:ext cx="9727932" cy="2201585"/>
          </a:xfrm>
          <a:prstGeom prst="rect">
            <a:avLst/>
          </a:prstGeom>
        </p:spPr>
      </p:pic>
    </p:spTree>
    <p:extLst>
      <p:ext uri="{BB962C8B-B14F-4D97-AF65-F5344CB8AC3E}">
        <p14:creationId xmlns:p14="http://schemas.microsoft.com/office/powerpoint/2010/main" val="39830095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355488" y="627153"/>
            <a:ext cx="15934984" cy="2974866"/>
          </a:xfrm>
          <a:prstGeom prst="rect">
            <a:avLst/>
          </a:prstGeom>
        </p:spPr>
        <p:txBody>
          <a:bodyPr vert="horz" lIns="91440" tIns="45720" rIns="91440" bIns="45720" rtlCol="0" anchor="ctr">
            <a:normAutofit/>
          </a:bodyPr>
          <a:lstStyle>
            <a:lvl1pPr algn="l" defTabSz="1818010" rtl="0" eaLnBrk="1" latinLnBrk="0" hangingPunct="1">
              <a:lnSpc>
                <a:spcPct val="90000"/>
              </a:lnSpc>
              <a:spcBef>
                <a:spcPct val="0"/>
              </a:spcBef>
              <a:buNone/>
              <a:defRPr sz="6000" kern="1200">
                <a:solidFill>
                  <a:srgbClr val="19BEDE"/>
                </a:solidFill>
                <a:latin typeface="Trebuchet MS" panose="020B0603020202020204" pitchFamily="34" charset="0"/>
                <a:ea typeface="+mj-ea"/>
                <a:cs typeface="+mj-cs"/>
              </a:defRPr>
            </a:lvl1pPr>
          </a:lstStyle>
          <a:p>
            <a:r>
              <a:rPr lang="el-GR" sz="8800" dirty="0" smtClean="0"/>
              <a:t>ΣΧΟΛΕΙΑ </a:t>
            </a:r>
            <a:r>
              <a:rPr lang="el-GR" sz="8800" dirty="0" smtClean="0">
                <a:solidFill>
                  <a:srgbClr val="0070C0"/>
                </a:solidFill>
              </a:rPr>
              <a:t>ΔΕΥΤΕΡΗΣ ΕΥΚΑΙΡΙΑΣ</a:t>
            </a:r>
            <a:endParaRPr lang="en-JM" sz="8800" dirty="0">
              <a:solidFill>
                <a:srgbClr val="0070C0"/>
              </a:solidFill>
            </a:endParaRPr>
          </a:p>
        </p:txBody>
      </p:sp>
      <p:pic>
        <p:nvPicPr>
          <p:cNvPr id="10" name="Εικόνα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75036" y="440655"/>
            <a:ext cx="3599695" cy="3599695"/>
          </a:xfrm>
          <a:prstGeom prst="rect">
            <a:avLst/>
          </a:prstGeom>
        </p:spPr>
      </p:pic>
      <p:pic>
        <p:nvPicPr>
          <p:cNvPr id="12" name="Εικόνα 1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477944" y="12558156"/>
            <a:ext cx="914400" cy="871728"/>
          </a:xfrm>
          <a:prstGeom prst="rect">
            <a:avLst/>
          </a:prstGeom>
        </p:spPr>
      </p:pic>
      <p:sp>
        <p:nvSpPr>
          <p:cNvPr id="13" name="Rectangle 33"/>
          <p:cNvSpPr/>
          <p:nvPr/>
        </p:nvSpPr>
        <p:spPr>
          <a:xfrm>
            <a:off x="8330285" y="12225849"/>
            <a:ext cx="8523770" cy="1193442"/>
          </a:xfrm>
          <a:prstGeom prst="rect">
            <a:avLst/>
          </a:prstGeom>
          <a:solidFill>
            <a:schemeClr val="bg1">
              <a:lumMod val="95000"/>
            </a:schemeClr>
          </a:solidFill>
          <a:ln w="6350">
            <a:solidFill>
              <a:schemeClr val="bg1"/>
            </a:solidFill>
          </a:ln>
          <a:effectLst>
            <a:innerShdw blurRad="1143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JM" sz="3600" dirty="0" smtClean="0">
                <a:solidFill>
                  <a:srgbClr val="0070C0"/>
                </a:solidFill>
                <a:latin typeface="BebasNEUE" pitchFamily="34" charset="0"/>
              </a:rPr>
              <a:t>www.inedivim.gr</a:t>
            </a:r>
            <a:r>
              <a:rPr lang="el-GR" sz="3600" dirty="0" smtClean="0">
                <a:solidFill>
                  <a:srgbClr val="0070C0"/>
                </a:solidFill>
                <a:latin typeface="BebasNEUE" pitchFamily="34" charset="0"/>
              </a:rPr>
              <a:t> </a:t>
            </a:r>
            <a:endParaRPr lang="en-US" sz="3600" dirty="0" smtClean="0">
              <a:solidFill>
                <a:srgbClr val="0070C0"/>
              </a:solidFill>
              <a:latin typeface="BebasNEUE" pitchFamily="34" charset="0"/>
            </a:endParaRPr>
          </a:p>
          <a:p>
            <a:pPr algn="ctr"/>
            <a:r>
              <a:rPr lang="en-US" sz="3600" dirty="0" smtClean="0">
                <a:solidFill>
                  <a:srgbClr val="0070C0"/>
                </a:solidFill>
                <a:latin typeface="BebasNEUE" pitchFamily="34" charset="0"/>
              </a:rPr>
              <a:t>www.sde.inedivim.gr</a:t>
            </a:r>
            <a:endParaRPr lang="en-JM" sz="3600" dirty="0">
              <a:solidFill>
                <a:srgbClr val="0070C0"/>
              </a:solidFill>
              <a:latin typeface="BebasNEUE" pitchFamily="34" charset="0"/>
            </a:endParaRPr>
          </a:p>
        </p:txBody>
      </p:sp>
      <p:sp>
        <p:nvSpPr>
          <p:cNvPr id="14" name="Θέση περιεχομένου 2"/>
          <p:cNvSpPr>
            <a:spLocks noGrp="1"/>
          </p:cNvSpPr>
          <p:nvPr>
            <p:ph sz="quarter" idx="4294967295"/>
          </p:nvPr>
        </p:nvSpPr>
        <p:spPr>
          <a:xfrm>
            <a:off x="1355488" y="3021533"/>
            <a:ext cx="11009694" cy="750944"/>
          </a:xfrm>
          <a:prstGeom prst="rect">
            <a:avLst/>
          </a:prstGeom>
        </p:spPr>
        <p:txBody>
          <a:bodyPr>
            <a:normAutofit/>
          </a:bodyPr>
          <a:lstStyle/>
          <a:p>
            <a:pPr marL="0" indent="0">
              <a:buNone/>
            </a:pPr>
            <a:r>
              <a:rPr lang="el-GR" sz="4400" b="1" u="sng" dirty="0" smtClean="0"/>
              <a:t>ΕΚΠΑΙΔΕΥΤΙΚΕΣ ΕΠΙΣΚΕΨΕΙΣ Σ.Δ.Ε. </a:t>
            </a:r>
          </a:p>
        </p:txBody>
      </p:sp>
      <p:pic>
        <p:nvPicPr>
          <p:cNvPr id="2" name="Εικόνα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664" y="4158174"/>
            <a:ext cx="5686278" cy="6885540"/>
          </a:xfrm>
          <a:prstGeom prst="rect">
            <a:avLst/>
          </a:prstGeom>
        </p:spPr>
      </p:pic>
      <p:sp>
        <p:nvSpPr>
          <p:cNvPr id="15" name="Θέση περιεχομένου 2"/>
          <p:cNvSpPr>
            <a:spLocks noGrp="1"/>
          </p:cNvSpPr>
          <p:nvPr>
            <p:ph sz="quarter" idx="4294967295"/>
          </p:nvPr>
        </p:nvSpPr>
        <p:spPr>
          <a:xfrm>
            <a:off x="1028609" y="11349051"/>
            <a:ext cx="4686387" cy="599114"/>
          </a:xfrm>
          <a:prstGeom prst="rect">
            <a:avLst/>
          </a:prstGeom>
        </p:spPr>
        <p:txBody>
          <a:bodyPr>
            <a:noAutofit/>
          </a:bodyPr>
          <a:lstStyle/>
          <a:p>
            <a:pPr marL="0" indent="0" algn="ctr">
              <a:buNone/>
            </a:pPr>
            <a:r>
              <a:rPr lang="el-GR" sz="3200" b="1" dirty="0" smtClean="0"/>
              <a:t>Μυκήνες – Σ.Δ.Ε. Πάτρας</a:t>
            </a:r>
            <a:endParaRPr lang="el-GR" sz="3200" b="1" dirty="0"/>
          </a:p>
        </p:txBody>
      </p:sp>
      <p:pic>
        <p:nvPicPr>
          <p:cNvPr id="3" name="Εικόνα 2"/>
          <p:cNvPicPr>
            <a:picLocks noChangeAspect="1"/>
          </p:cNvPicPr>
          <p:nvPr/>
        </p:nvPicPr>
        <p:blipFill>
          <a:blip r:embed="rId5"/>
          <a:stretch>
            <a:fillRect/>
          </a:stretch>
        </p:blipFill>
        <p:spPr>
          <a:xfrm>
            <a:off x="6477944" y="4158174"/>
            <a:ext cx="8920756" cy="6916824"/>
          </a:xfrm>
          <a:prstGeom prst="rect">
            <a:avLst/>
          </a:prstGeom>
        </p:spPr>
      </p:pic>
      <p:sp>
        <p:nvSpPr>
          <p:cNvPr id="20" name="Θέση περιεχομένου 2"/>
          <p:cNvSpPr>
            <a:spLocks noGrp="1"/>
          </p:cNvSpPr>
          <p:nvPr>
            <p:ph sz="quarter" idx="4294967295"/>
          </p:nvPr>
        </p:nvSpPr>
        <p:spPr>
          <a:xfrm>
            <a:off x="6843397" y="11343815"/>
            <a:ext cx="8189850" cy="646515"/>
          </a:xfrm>
          <a:prstGeom prst="rect">
            <a:avLst/>
          </a:prstGeom>
        </p:spPr>
        <p:txBody>
          <a:bodyPr>
            <a:noAutofit/>
          </a:bodyPr>
          <a:lstStyle/>
          <a:p>
            <a:pPr marL="0" indent="0">
              <a:buNone/>
            </a:pPr>
            <a:r>
              <a:rPr lang="el-GR" sz="3200" b="1" dirty="0" smtClean="0"/>
              <a:t>Μουσείο Μπενάκη – Σ.Δ.Ε. Αγίας Παρασκευής</a:t>
            </a:r>
            <a:endParaRPr lang="el-GR" sz="3200" b="1" dirty="0"/>
          </a:p>
        </p:txBody>
      </p:sp>
      <p:pic>
        <p:nvPicPr>
          <p:cNvPr id="4" name="Εικόνα 3"/>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5538994" y="4158174"/>
            <a:ext cx="8464594" cy="6947972"/>
          </a:xfrm>
          <a:prstGeom prst="rect">
            <a:avLst/>
          </a:prstGeom>
        </p:spPr>
      </p:pic>
      <p:sp>
        <p:nvSpPr>
          <p:cNvPr id="21" name="Θέση περιεχομένου 2"/>
          <p:cNvSpPr>
            <a:spLocks noGrp="1"/>
          </p:cNvSpPr>
          <p:nvPr>
            <p:ph sz="quarter" idx="4294967295"/>
          </p:nvPr>
        </p:nvSpPr>
        <p:spPr>
          <a:xfrm>
            <a:off x="16290238" y="11341665"/>
            <a:ext cx="6962106" cy="1019141"/>
          </a:xfrm>
          <a:prstGeom prst="rect">
            <a:avLst/>
          </a:prstGeom>
        </p:spPr>
        <p:txBody>
          <a:bodyPr>
            <a:noAutofit/>
          </a:bodyPr>
          <a:lstStyle/>
          <a:p>
            <a:pPr marL="0" indent="0" algn="ctr">
              <a:buNone/>
            </a:pPr>
            <a:r>
              <a:rPr lang="el-GR" sz="3200" b="1" dirty="0" smtClean="0"/>
              <a:t>Μουσείο Σύγχρονης Τέχνης «Θεόδωρος Παπαγιάννης» – Σ.Δ.Ε. Ιωαννίνων</a:t>
            </a:r>
            <a:endParaRPr lang="el-GR" sz="3200" b="1" dirty="0"/>
          </a:p>
        </p:txBody>
      </p:sp>
    </p:spTree>
    <p:extLst>
      <p:ext uri="{BB962C8B-B14F-4D97-AF65-F5344CB8AC3E}">
        <p14:creationId xmlns:p14="http://schemas.microsoft.com/office/powerpoint/2010/main" val="13291087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355488" y="627153"/>
            <a:ext cx="15934984" cy="2974866"/>
          </a:xfrm>
          <a:prstGeom prst="rect">
            <a:avLst/>
          </a:prstGeom>
        </p:spPr>
        <p:txBody>
          <a:bodyPr vert="horz" lIns="91440" tIns="45720" rIns="91440" bIns="45720" rtlCol="0" anchor="ctr">
            <a:normAutofit/>
          </a:bodyPr>
          <a:lstStyle>
            <a:lvl1pPr algn="l" defTabSz="1818010" rtl="0" eaLnBrk="1" latinLnBrk="0" hangingPunct="1">
              <a:lnSpc>
                <a:spcPct val="90000"/>
              </a:lnSpc>
              <a:spcBef>
                <a:spcPct val="0"/>
              </a:spcBef>
              <a:buNone/>
              <a:defRPr sz="6000" kern="1200">
                <a:solidFill>
                  <a:srgbClr val="19BEDE"/>
                </a:solidFill>
                <a:latin typeface="Trebuchet MS" panose="020B0603020202020204" pitchFamily="34" charset="0"/>
                <a:ea typeface="+mj-ea"/>
                <a:cs typeface="+mj-cs"/>
              </a:defRPr>
            </a:lvl1pPr>
          </a:lstStyle>
          <a:p>
            <a:r>
              <a:rPr lang="el-GR" sz="8800" dirty="0" smtClean="0"/>
              <a:t>ΣΧΟΛΕΙΑ </a:t>
            </a:r>
            <a:r>
              <a:rPr lang="el-GR" sz="8800" dirty="0" smtClean="0">
                <a:solidFill>
                  <a:srgbClr val="0070C0"/>
                </a:solidFill>
              </a:rPr>
              <a:t>ΔΕΥΤΕΡΗΣ ΕΥΚΑΙΡΙΑΣ</a:t>
            </a:r>
            <a:endParaRPr lang="en-JM" sz="8800" dirty="0">
              <a:solidFill>
                <a:srgbClr val="0070C0"/>
              </a:solidFill>
            </a:endParaRPr>
          </a:p>
        </p:txBody>
      </p:sp>
      <p:pic>
        <p:nvPicPr>
          <p:cNvPr id="10" name="Εικόνα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75036" y="440655"/>
            <a:ext cx="3599695" cy="3599695"/>
          </a:xfrm>
          <a:prstGeom prst="rect">
            <a:avLst/>
          </a:prstGeom>
        </p:spPr>
      </p:pic>
      <p:pic>
        <p:nvPicPr>
          <p:cNvPr id="12" name="Εικόνα 1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477944" y="12558156"/>
            <a:ext cx="914400" cy="871728"/>
          </a:xfrm>
          <a:prstGeom prst="rect">
            <a:avLst/>
          </a:prstGeom>
        </p:spPr>
      </p:pic>
      <p:sp>
        <p:nvSpPr>
          <p:cNvPr id="13" name="Rectangle 33"/>
          <p:cNvSpPr/>
          <p:nvPr/>
        </p:nvSpPr>
        <p:spPr>
          <a:xfrm>
            <a:off x="8330285" y="12225849"/>
            <a:ext cx="8523770" cy="1193442"/>
          </a:xfrm>
          <a:prstGeom prst="rect">
            <a:avLst/>
          </a:prstGeom>
          <a:solidFill>
            <a:schemeClr val="bg1">
              <a:lumMod val="95000"/>
            </a:schemeClr>
          </a:solidFill>
          <a:ln w="6350">
            <a:solidFill>
              <a:schemeClr val="bg1"/>
            </a:solidFill>
          </a:ln>
          <a:effectLst>
            <a:innerShdw blurRad="1143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JM" sz="3600" dirty="0" smtClean="0">
                <a:solidFill>
                  <a:srgbClr val="0070C0"/>
                </a:solidFill>
                <a:latin typeface="BebasNEUE" pitchFamily="34" charset="0"/>
              </a:rPr>
              <a:t>www.inedivim.gr</a:t>
            </a:r>
            <a:r>
              <a:rPr lang="el-GR" sz="3600" dirty="0" smtClean="0">
                <a:solidFill>
                  <a:srgbClr val="0070C0"/>
                </a:solidFill>
                <a:latin typeface="BebasNEUE" pitchFamily="34" charset="0"/>
              </a:rPr>
              <a:t> </a:t>
            </a:r>
            <a:endParaRPr lang="en-US" sz="3600" dirty="0" smtClean="0">
              <a:solidFill>
                <a:srgbClr val="0070C0"/>
              </a:solidFill>
              <a:latin typeface="BebasNEUE" pitchFamily="34" charset="0"/>
            </a:endParaRPr>
          </a:p>
          <a:p>
            <a:pPr algn="ctr"/>
            <a:r>
              <a:rPr lang="en-US" sz="3600" dirty="0" smtClean="0">
                <a:solidFill>
                  <a:srgbClr val="0070C0"/>
                </a:solidFill>
                <a:latin typeface="BebasNEUE" pitchFamily="34" charset="0"/>
              </a:rPr>
              <a:t>www.sde.inedivim.gr</a:t>
            </a:r>
            <a:endParaRPr lang="en-JM" sz="3600" dirty="0">
              <a:solidFill>
                <a:srgbClr val="0070C0"/>
              </a:solidFill>
              <a:latin typeface="BebasNEUE" pitchFamily="34" charset="0"/>
            </a:endParaRPr>
          </a:p>
        </p:txBody>
      </p:sp>
      <p:sp>
        <p:nvSpPr>
          <p:cNvPr id="14" name="Θέση περιεχομένου 2"/>
          <p:cNvSpPr>
            <a:spLocks noGrp="1"/>
          </p:cNvSpPr>
          <p:nvPr>
            <p:ph sz="quarter" idx="4294967295"/>
          </p:nvPr>
        </p:nvSpPr>
        <p:spPr>
          <a:xfrm>
            <a:off x="1350588" y="2878776"/>
            <a:ext cx="12792216" cy="1010222"/>
          </a:xfrm>
          <a:prstGeom prst="rect">
            <a:avLst/>
          </a:prstGeom>
        </p:spPr>
        <p:txBody>
          <a:bodyPr>
            <a:normAutofit/>
          </a:bodyPr>
          <a:lstStyle/>
          <a:p>
            <a:pPr marL="0" indent="0">
              <a:buNone/>
            </a:pPr>
            <a:r>
              <a:rPr lang="el-GR" sz="4400" b="1" u="sng" dirty="0" smtClean="0"/>
              <a:t>ΕΡΓΑΣΤΗΡΙΑΚΑ ΥΛΙΚΑ - </a:t>
            </a:r>
            <a:r>
              <a:rPr lang="en-US" sz="4400" b="1" u="sng" dirty="0" smtClean="0"/>
              <a:t>PROJECTS</a:t>
            </a:r>
            <a:r>
              <a:rPr lang="el-GR" sz="4400" b="1" u="sng" dirty="0" smtClean="0"/>
              <a:t> </a:t>
            </a:r>
            <a:r>
              <a:rPr lang="el-GR" sz="4400" b="1" u="sng" dirty="0" smtClean="0"/>
              <a:t>Σ.Δ.Ε</a:t>
            </a:r>
            <a:endParaRPr lang="el-GR" sz="4400" b="1" u="sng" dirty="0" smtClean="0"/>
          </a:p>
          <a:p>
            <a:pPr marL="0" indent="0">
              <a:buNone/>
            </a:pPr>
            <a:endParaRPr lang="el-GR" sz="4400" b="1" u="sng" dirty="0" smtClean="0"/>
          </a:p>
        </p:txBody>
      </p:sp>
      <p:pic>
        <p:nvPicPr>
          <p:cNvPr id="2" name="Εικόνα 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12413" y="4266716"/>
            <a:ext cx="8449839" cy="6338016"/>
          </a:xfrm>
          <a:prstGeom prst="rect">
            <a:avLst/>
          </a:prstGeom>
        </p:spPr>
      </p:pic>
      <p:sp>
        <p:nvSpPr>
          <p:cNvPr id="8" name="Θέση περιεχομένου 2"/>
          <p:cNvSpPr>
            <a:spLocks noGrp="1"/>
          </p:cNvSpPr>
          <p:nvPr>
            <p:ph sz="quarter" idx="4294967295"/>
          </p:nvPr>
        </p:nvSpPr>
        <p:spPr>
          <a:xfrm>
            <a:off x="1043201" y="10943275"/>
            <a:ext cx="7188262" cy="599114"/>
          </a:xfrm>
          <a:prstGeom prst="rect">
            <a:avLst/>
          </a:prstGeom>
        </p:spPr>
        <p:txBody>
          <a:bodyPr>
            <a:noAutofit/>
          </a:bodyPr>
          <a:lstStyle/>
          <a:p>
            <a:pPr marL="0" indent="0" algn="ctr">
              <a:buNone/>
            </a:pPr>
            <a:r>
              <a:rPr lang="el-GR" sz="3200" b="1" dirty="0" smtClean="0"/>
              <a:t>Μετεωρολογικός κλωβός – Σ.Δ.Ε. Αθήνας</a:t>
            </a:r>
            <a:endParaRPr lang="el-GR" sz="3200" b="1" dirty="0"/>
          </a:p>
        </p:txBody>
      </p:sp>
      <p:sp>
        <p:nvSpPr>
          <p:cNvPr id="11" name="Θέση περιεχομένου 2"/>
          <p:cNvSpPr>
            <a:spLocks noGrp="1"/>
          </p:cNvSpPr>
          <p:nvPr>
            <p:ph sz="quarter" idx="4294967295"/>
          </p:nvPr>
        </p:nvSpPr>
        <p:spPr>
          <a:xfrm>
            <a:off x="9217790" y="10848505"/>
            <a:ext cx="6885470" cy="1522846"/>
          </a:xfrm>
          <a:prstGeom prst="rect">
            <a:avLst/>
          </a:prstGeom>
        </p:spPr>
        <p:txBody>
          <a:bodyPr>
            <a:noAutofit/>
          </a:bodyPr>
          <a:lstStyle/>
          <a:p>
            <a:pPr marL="0" indent="0" algn="ctr">
              <a:buNone/>
            </a:pPr>
            <a:r>
              <a:rPr lang="el-GR" sz="3200" b="1" dirty="0" smtClean="0"/>
              <a:t>Υφαντική τέχνη από την αρχαιότητα έως σήμερα – 1</a:t>
            </a:r>
            <a:r>
              <a:rPr lang="el-GR" sz="3200" b="1" baseline="30000" dirty="0" smtClean="0"/>
              <a:t>ο</a:t>
            </a:r>
            <a:r>
              <a:rPr lang="el-GR" sz="3200" b="1" dirty="0" smtClean="0"/>
              <a:t> Σ.Δ.Ε. </a:t>
            </a:r>
            <a:r>
              <a:rPr lang="el-GR" sz="3200" b="1" dirty="0" err="1" smtClean="0"/>
              <a:t>Ελεώνα</a:t>
            </a:r>
            <a:r>
              <a:rPr lang="el-GR" sz="3200" b="1" dirty="0" smtClean="0"/>
              <a:t> Θηβών (Κατάστημα Κράτησης)</a:t>
            </a:r>
            <a:endParaRPr lang="el-GR" sz="3200" b="1" dirty="0"/>
          </a:p>
        </p:txBody>
      </p:sp>
      <p:pic>
        <p:nvPicPr>
          <p:cNvPr id="4" name="Εικόνα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39674" y="4106802"/>
            <a:ext cx="8697710" cy="6471960"/>
          </a:xfrm>
          <a:prstGeom prst="rect">
            <a:avLst/>
          </a:prstGeom>
        </p:spPr>
      </p:pic>
      <p:sp>
        <p:nvSpPr>
          <p:cNvPr id="17" name="Θέση περιεχομένου 2"/>
          <p:cNvSpPr>
            <a:spLocks noGrp="1"/>
          </p:cNvSpPr>
          <p:nvPr>
            <p:ph sz="quarter" idx="4294967295"/>
          </p:nvPr>
        </p:nvSpPr>
        <p:spPr>
          <a:xfrm>
            <a:off x="16232511" y="10943275"/>
            <a:ext cx="7642464" cy="1417234"/>
          </a:xfrm>
          <a:prstGeom prst="rect">
            <a:avLst/>
          </a:prstGeom>
        </p:spPr>
        <p:txBody>
          <a:bodyPr>
            <a:noAutofit/>
          </a:bodyPr>
          <a:lstStyle/>
          <a:p>
            <a:pPr marL="0" indent="0" algn="ctr">
              <a:buNone/>
            </a:pPr>
            <a:r>
              <a:rPr lang="el-GR" sz="3200" b="1" dirty="0" smtClean="0"/>
              <a:t>Κατασκευές από ανακυκλώσιμα υλικά – Σ.Δ.Ε. Μυτιλήνης</a:t>
            </a:r>
            <a:endParaRPr lang="el-GR" sz="3200" b="1" dirty="0"/>
          </a:p>
        </p:txBody>
      </p:sp>
      <p:pic>
        <p:nvPicPr>
          <p:cNvPr id="5" name="Εικόνα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88539" y="3837058"/>
            <a:ext cx="6124848" cy="7047060"/>
          </a:xfrm>
          <a:prstGeom prst="rect">
            <a:avLst/>
          </a:prstGeom>
        </p:spPr>
      </p:pic>
    </p:spTree>
    <p:extLst>
      <p:ext uri="{BB962C8B-B14F-4D97-AF65-F5344CB8AC3E}">
        <p14:creationId xmlns:p14="http://schemas.microsoft.com/office/powerpoint/2010/main" val="12645556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355488" y="627153"/>
            <a:ext cx="15934984" cy="2974866"/>
          </a:xfrm>
          <a:prstGeom prst="rect">
            <a:avLst/>
          </a:prstGeom>
        </p:spPr>
        <p:txBody>
          <a:bodyPr vert="horz" lIns="91440" tIns="45720" rIns="91440" bIns="45720" rtlCol="0" anchor="ctr">
            <a:normAutofit/>
          </a:bodyPr>
          <a:lstStyle>
            <a:lvl1pPr algn="l" defTabSz="1818010" rtl="0" eaLnBrk="1" latinLnBrk="0" hangingPunct="1">
              <a:lnSpc>
                <a:spcPct val="90000"/>
              </a:lnSpc>
              <a:spcBef>
                <a:spcPct val="0"/>
              </a:spcBef>
              <a:buNone/>
              <a:defRPr sz="6000" kern="1200">
                <a:solidFill>
                  <a:srgbClr val="19BEDE"/>
                </a:solidFill>
                <a:latin typeface="Trebuchet MS" panose="020B0603020202020204" pitchFamily="34" charset="0"/>
                <a:ea typeface="+mj-ea"/>
                <a:cs typeface="+mj-cs"/>
              </a:defRPr>
            </a:lvl1pPr>
          </a:lstStyle>
          <a:p>
            <a:r>
              <a:rPr lang="el-GR" sz="8800" dirty="0" smtClean="0"/>
              <a:t>ΣΧΟΛΕΙΑ </a:t>
            </a:r>
            <a:r>
              <a:rPr lang="el-GR" sz="8800" dirty="0" smtClean="0">
                <a:solidFill>
                  <a:srgbClr val="0070C0"/>
                </a:solidFill>
              </a:rPr>
              <a:t>ΔΕΥΤΕΡΗΣ ΕΥΚΑΙΡΙΑΣ</a:t>
            </a:r>
            <a:endParaRPr lang="en-JM" sz="8800" dirty="0">
              <a:solidFill>
                <a:srgbClr val="0070C0"/>
              </a:solidFill>
            </a:endParaRPr>
          </a:p>
        </p:txBody>
      </p:sp>
      <p:pic>
        <p:nvPicPr>
          <p:cNvPr id="10" name="Εικόνα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75036" y="440655"/>
            <a:ext cx="3599695" cy="3599695"/>
          </a:xfrm>
          <a:prstGeom prst="rect">
            <a:avLst/>
          </a:prstGeom>
        </p:spPr>
      </p:pic>
      <p:pic>
        <p:nvPicPr>
          <p:cNvPr id="12" name="Εικόνα 1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477944" y="12558156"/>
            <a:ext cx="914400" cy="871728"/>
          </a:xfrm>
          <a:prstGeom prst="rect">
            <a:avLst/>
          </a:prstGeom>
        </p:spPr>
      </p:pic>
      <p:sp>
        <p:nvSpPr>
          <p:cNvPr id="13" name="Rectangle 33"/>
          <p:cNvSpPr/>
          <p:nvPr/>
        </p:nvSpPr>
        <p:spPr>
          <a:xfrm>
            <a:off x="8330285" y="12225849"/>
            <a:ext cx="8523770" cy="1193442"/>
          </a:xfrm>
          <a:prstGeom prst="rect">
            <a:avLst/>
          </a:prstGeom>
          <a:solidFill>
            <a:schemeClr val="bg1">
              <a:lumMod val="95000"/>
            </a:schemeClr>
          </a:solidFill>
          <a:ln w="6350">
            <a:solidFill>
              <a:schemeClr val="bg1"/>
            </a:solidFill>
          </a:ln>
          <a:effectLst>
            <a:innerShdw blurRad="1143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JM" sz="3600" dirty="0" smtClean="0">
                <a:solidFill>
                  <a:srgbClr val="0070C0"/>
                </a:solidFill>
                <a:latin typeface="BebasNEUE" pitchFamily="34" charset="0"/>
              </a:rPr>
              <a:t>www.inedivim.gr</a:t>
            </a:r>
            <a:r>
              <a:rPr lang="el-GR" sz="3600" dirty="0" smtClean="0">
                <a:solidFill>
                  <a:srgbClr val="0070C0"/>
                </a:solidFill>
                <a:latin typeface="BebasNEUE" pitchFamily="34" charset="0"/>
              </a:rPr>
              <a:t> </a:t>
            </a:r>
            <a:endParaRPr lang="en-US" sz="3600" dirty="0" smtClean="0">
              <a:solidFill>
                <a:srgbClr val="0070C0"/>
              </a:solidFill>
              <a:latin typeface="BebasNEUE" pitchFamily="34" charset="0"/>
            </a:endParaRPr>
          </a:p>
          <a:p>
            <a:pPr algn="ctr"/>
            <a:r>
              <a:rPr lang="en-US" sz="3600" dirty="0" smtClean="0">
                <a:solidFill>
                  <a:srgbClr val="0070C0"/>
                </a:solidFill>
                <a:latin typeface="BebasNEUE" pitchFamily="34" charset="0"/>
              </a:rPr>
              <a:t>www.sde.inedivim.gr</a:t>
            </a:r>
            <a:endParaRPr lang="en-JM" sz="3600" dirty="0">
              <a:solidFill>
                <a:srgbClr val="0070C0"/>
              </a:solidFill>
              <a:latin typeface="BebasNEUE" pitchFamily="34" charset="0"/>
            </a:endParaRPr>
          </a:p>
        </p:txBody>
      </p:sp>
      <p:sp>
        <p:nvSpPr>
          <p:cNvPr id="14" name="Θέση περιεχομένου 2"/>
          <p:cNvSpPr>
            <a:spLocks noGrp="1"/>
          </p:cNvSpPr>
          <p:nvPr>
            <p:ph sz="quarter" idx="4294967295"/>
          </p:nvPr>
        </p:nvSpPr>
        <p:spPr>
          <a:xfrm>
            <a:off x="1355487" y="3289406"/>
            <a:ext cx="16475313" cy="750944"/>
          </a:xfrm>
          <a:prstGeom prst="rect">
            <a:avLst/>
          </a:prstGeom>
        </p:spPr>
        <p:txBody>
          <a:bodyPr>
            <a:normAutofit/>
          </a:bodyPr>
          <a:lstStyle/>
          <a:p>
            <a:pPr marL="0" indent="0">
              <a:buNone/>
            </a:pPr>
            <a:r>
              <a:rPr lang="el-GR" sz="4400" b="1" u="sng" dirty="0" smtClean="0"/>
              <a:t>ΗΜΕΡΙΔΕΣ ΕΝΗΜΕΡΩΣΗΣ ΚΑΙ ΕΥΑΙΣΘΗΤΟΠΟΙΗΣΗΣ </a:t>
            </a:r>
            <a:r>
              <a:rPr lang="el-GR" sz="4400" b="1" u="sng" dirty="0" smtClean="0"/>
              <a:t>Σ.Δ.Ε.</a:t>
            </a:r>
            <a:endParaRPr lang="el-GR" sz="4400" b="1" u="sng" dirty="0" smtClean="0"/>
          </a:p>
        </p:txBody>
      </p:sp>
      <p:pic>
        <p:nvPicPr>
          <p:cNvPr id="2" name="Εικόνα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167" y="4669590"/>
            <a:ext cx="8671707" cy="6177181"/>
          </a:xfrm>
          <a:prstGeom prst="rect">
            <a:avLst/>
          </a:prstGeom>
        </p:spPr>
      </p:pic>
      <p:sp>
        <p:nvSpPr>
          <p:cNvPr id="8" name="Θέση περιεχομένου 2"/>
          <p:cNvSpPr>
            <a:spLocks noGrp="1"/>
          </p:cNvSpPr>
          <p:nvPr>
            <p:ph sz="quarter" idx="4294967295"/>
          </p:nvPr>
        </p:nvSpPr>
        <p:spPr>
          <a:xfrm>
            <a:off x="3388257" y="11103348"/>
            <a:ext cx="2483526" cy="599115"/>
          </a:xfrm>
          <a:prstGeom prst="rect">
            <a:avLst/>
          </a:prstGeom>
        </p:spPr>
        <p:txBody>
          <a:bodyPr>
            <a:noAutofit/>
          </a:bodyPr>
          <a:lstStyle/>
          <a:p>
            <a:pPr marL="0" indent="0">
              <a:buNone/>
            </a:pPr>
            <a:r>
              <a:rPr lang="el-GR" sz="3200" b="1" dirty="0" smtClean="0"/>
              <a:t>Σ.Δ.Ε. Ξάνθης</a:t>
            </a:r>
            <a:endParaRPr lang="el-GR" sz="3200" b="1" dirty="0"/>
          </a:p>
        </p:txBody>
      </p:sp>
      <p:pic>
        <p:nvPicPr>
          <p:cNvPr id="3" name="Εικόνα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396461" y="4669590"/>
            <a:ext cx="6549828" cy="6208332"/>
          </a:xfrm>
          <a:prstGeom prst="rect">
            <a:avLst/>
          </a:prstGeom>
        </p:spPr>
      </p:pic>
      <p:sp>
        <p:nvSpPr>
          <p:cNvPr id="11" name="Θέση περιεχομένου 2"/>
          <p:cNvSpPr>
            <a:spLocks noGrp="1"/>
          </p:cNvSpPr>
          <p:nvPr>
            <p:ph sz="quarter" idx="4294967295"/>
          </p:nvPr>
        </p:nvSpPr>
        <p:spPr>
          <a:xfrm>
            <a:off x="12023748" y="11105709"/>
            <a:ext cx="2314838" cy="599115"/>
          </a:xfrm>
          <a:prstGeom prst="rect">
            <a:avLst/>
          </a:prstGeom>
        </p:spPr>
        <p:txBody>
          <a:bodyPr>
            <a:noAutofit/>
          </a:bodyPr>
          <a:lstStyle/>
          <a:p>
            <a:pPr marL="0" indent="0">
              <a:buNone/>
            </a:pPr>
            <a:r>
              <a:rPr lang="el-GR" sz="3200" b="1" dirty="0" smtClean="0"/>
              <a:t>Σ.Δ.Ε. Βόλου</a:t>
            </a:r>
            <a:endParaRPr lang="el-GR" sz="3200" b="1" dirty="0"/>
          </a:p>
        </p:txBody>
      </p:sp>
      <p:pic>
        <p:nvPicPr>
          <p:cNvPr id="4" name="Εικόνα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69159" y="4674685"/>
            <a:ext cx="8024016" cy="6177181"/>
          </a:xfrm>
          <a:prstGeom prst="rect">
            <a:avLst/>
          </a:prstGeom>
        </p:spPr>
      </p:pic>
      <p:sp>
        <p:nvSpPr>
          <p:cNvPr id="15" name="Θέση περιεχομένου 2"/>
          <p:cNvSpPr>
            <a:spLocks noGrp="1"/>
          </p:cNvSpPr>
          <p:nvPr>
            <p:ph sz="quarter" idx="4294967295"/>
          </p:nvPr>
        </p:nvSpPr>
        <p:spPr>
          <a:xfrm>
            <a:off x="19203135" y="11105708"/>
            <a:ext cx="2936479" cy="599115"/>
          </a:xfrm>
          <a:prstGeom prst="rect">
            <a:avLst/>
          </a:prstGeom>
        </p:spPr>
        <p:txBody>
          <a:bodyPr>
            <a:noAutofit/>
          </a:bodyPr>
          <a:lstStyle/>
          <a:p>
            <a:pPr marL="0" indent="0">
              <a:buNone/>
            </a:pPr>
            <a:r>
              <a:rPr lang="el-GR" sz="3200" b="1" dirty="0" smtClean="0"/>
              <a:t>Σ.Δ.Ε. Κέρκυρας</a:t>
            </a:r>
            <a:endParaRPr lang="el-GR" sz="3200" b="1" dirty="0"/>
          </a:p>
        </p:txBody>
      </p:sp>
    </p:spTree>
    <p:extLst>
      <p:ext uri="{BB962C8B-B14F-4D97-AF65-F5344CB8AC3E}">
        <p14:creationId xmlns:p14="http://schemas.microsoft.com/office/powerpoint/2010/main" val="20068757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355488" y="627153"/>
            <a:ext cx="15934984" cy="2974866"/>
          </a:xfrm>
          <a:prstGeom prst="rect">
            <a:avLst/>
          </a:prstGeom>
        </p:spPr>
        <p:txBody>
          <a:bodyPr vert="horz" lIns="91440" tIns="45720" rIns="91440" bIns="45720" rtlCol="0" anchor="ctr">
            <a:normAutofit/>
          </a:bodyPr>
          <a:lstStyle>
            <a:lvl1pPr algn="l" defTabSz="1818010" rtl="0" eaLnBrk="1" latinLnBrk="0" hangingPunct="1">
              <a:lnSpc>
                <a:spcPct val="90000"/>
              </a:lnSpc>
              <a:spcBef>
                <a:spcPct val="0"/>
              </a:spcBef>
              <a:buNone/>
              <a:defRPr sz="6000" kern="1200">
                <a:solidFill>
                  <a:srgbClr val="19BEDE"/>
                </a:solidFill>
                <a:latin typeface="Trebuchet MS" panose="020B0603020202020204" pitchFamily="34" charset="0"/>
                <a:ea typeface="+mj-ea"/>
                <a:cs typeface="+mj-cs"/>
              </a:defRPr>
            </a:lvl1pPr>
          </a:lstStyle>
          <a:p>
            <a:r>
              <a:rPr lang="el-GR" sz="8800" dirty="0" smtClean="0"/>
              <a:t>ΣΧΟΛΕΙΑ </a:t>
            </a:r>
            <a:r>
              <a:rPr lang="el-GR" sz="8800" dirty="0" smtClean="0">
                <a:solidFill>
                  <a:srgbClr val="0070C0"/>
                </a:solidFill>
              </a:rPr>
              <a:t>ΔΕΥΤΕΡΗΣ ΕΥΚΑΙΡΙΑΣ</a:t>
            </a:r>
            <a:endParaRPr lang="en-JM" sz="8800" dirty="0">
              <a:solidFill>
                <a:srgbClr val="0070C0"/>
              </a:solidFill>
            </a:endParaRPr>
          </a:p>
        </p:txBody>
      </p:sp>
      <p:pic>
        <p:nvPicPr>
          <p:cNvPr id="10" name="Εικόνα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75036" y="440655"/>
            <a:ext cx="3599695" cy="3599695"/>
          </a:xfrm>
          <a:prstGeom prst="rect">
            <a:avLst/>
          </a:prstGeom>
        </p:spPr>
      </p:pic>
      <p:pic>
        <p:nvPicPr>
          <p:cNvPr id="12" name="Εικόνα 1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477944" y="12558156"/>
            <a:ext cx="914400" cy="871728"/>
          </a:xfrm>
          <a:prstGeom prst="rect">
            <a:avLst/>
          </a:prstGeom>
        </p:spPr>
      </p:pic>
      <p:sp>
        <p:nvSpPr>
          <p:cNvPr id="13" name="Rectangle 33"/>
          <p:cNvSpPr/>
          <p:nvPr/>
        </p:nvSpPr>
        <p:spPr>
          <a:xfrm>
            <a:off x="8330285" y="12225849"/>
            <a:ext cx="8523770" cy="1193442"/>
          </a:xfrm>
          <a:prstGeom prst="rect">
            <a:avLst/>
          </a:prstGeom>
          <a:solidFill>
            <a:schemeClr val="bg1">
              <a:lumMod val="95000"/>
            </a:schemeClr>
          </a:solidFill>
          <a:ln w="6350">
            <a:solidFill>
              <a:schemeClr val="bg1"/>
            </a:solidFill>
          </a:ln>
          <a:effectLst>
            <a:innerShdw blurRad="1143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JM" sz="3600" dirty="0" smtClean="0">
                <a:solidFill>
                  <a:srgbClr val="0070C0"/>
                </a:solidFill>
                <a:latin typeface="BebasNEUE" pitchFamily="34" charset="0"/>
              </a:rPr>
              <a:t>www.inedivim.gr</a:t>
            </a:r>
            <a:r>
              <a:rPr lang="el-GR" sz="3600" dirty="0" smtClean="0">
                <a:solidFill>
                  <a:srgbClr val="0070C0"/>
                </a:solidFill>
                <a:latin typeface="BebasNEUE" pitchFamily="34" charset="0"/>
              </a:rPr>
              <a:t> </a:t>
            </a:r>
            <a:endParaRPr lang="en-US" sz="3600" dirty="0" smtClean="0">
              <a:solidFill>
                <a:srgbClr val="0070C0"/>
              </a:solidFill>
              <a:latin typeface="BebasNEUE" pitchFamily="34" charset="0"/>
            </a:endParaRPr>
          </a:p>
          <a:p>
            <a:pPr algn="ctr"/>
            <a:r>
              <a:rPr lang="en-US" sz="3600" dirty="0" smtClean="0">
                <a:solidFill>
                  <a:srgbClr val="0070C0"/>
                </a:solidFill>
                <a:latin typeface="BebasNEUE" pitchFamily="34" charset="0"/>
              </a:rPr>
              <a:t>www.sde.inedivim.gr</a:t>
            </a:r>
            <a:endParaRPr lang="en-JM" sz="3600" dirty="0">
              <a:solidFill>
                <a:srgbClr val="0070C0"/>
              </a:solidFill>
              <a:latin typeface="BebasNEUE" pitchFamily="34" charset="0"/>
            </a:endParaRPr>
          </a:p>
        </p:txBody>
      </p:sp>
      <p:sp>
        <p:nvSpPr>
          <p:cNvPr id="14" name="Θέση περιεχομένου 2"/>
          <p:cNvSpPr>
            <a:spLocks noGrp="1"/>
          </p:cNvSpPr>
          <p:nvPr>
            <p:ph sz="quarter" idx="4294967295"/>
          </p:nvPr>
        </p:nvSpPr>
        <p:spPr>
          <a:xfrm>
            <a:off x="1355487" y="3289406"/>
            <a:ext cx="16475313" cy="750944"/>
          </a:xfrm>
          <a:prstGeom prst="rect">
            <a:avLst/>
          </a:prstGeom>
        </p:spPr>
        <p:txBody>
          <a:bodyPr>
            <a:normAutofit/>
          </a:bodyPr>
          <a:lstStyle/>
          <a:p>
            <a:pPr marL="0" indent="0">
              <a:buNone/>
            </a:pPr>
            <a:r>
              <a:rPr lang="el-GR" sz="4400" b="1" u="sng" dirty="0" smtClean="0"/>
              <a:t>ΕΚΔΗΛΩΣΕΙΣ ΕΝΗΜΕΡΩΣΗΣ – ΟΜΙΛΙΕΣ Σ.Δ.Ε. </a:t>
            </a:r>
          </a:p>
        </p:txBody>
      </p:sp>
      <p:sp>
        <p:nvSpPr>
          <p:cNvPr id="8" name="Θέση περιεχομένου 2"/>
          <p:cNvSpPr>
            <a:spLocks noGrp="1"/>
          </p:cNvSpPr>
          <p:nvPr>
            <p:ph sz="quarter" idx="4294967295"/>
          </p:nvPr>
        </p:nvSpPr>
        <p:spPr>
          <a:xfrm>
            <a:off x="1374445" y="10909414"/>
            <a:ext cx="6442362" cy="1040131"/>
          </a:xfrm>
          <a:prstGeom prst="rect">
            <a:avLst/>
          </a:prstGeom>
        </p:spPr>
        <p:txBody>
          <a:bodyPr>
            <a:noAutofit/>
          </a:bodyPr>
          <a:lstStyle/>
          <a:p>
            <a:pPr marL="0" indent="0" algn="ctr">
              <a:buNone/>
            </a:pPr>
            <a:r>
              <a:rPr lang="el-GR" sz="3200" b="1" dirty="0" smtClean="0"/>
              <a:t>Ενημέρωση από την Πυροσβεστική - Σ.Δ.Ε. Ξάνθης</a:t>
            </a:r>
            <a:endParaRPr lang="el-GR" sz="3200" b="1" dirty="0"/>
          </a:p>
        </p:txBody>
      </p:sp>
      <p:sp>
        <p:nvSpPr>
          <p:cNvPr id="11" name="Θέση περιεχομένου 2"/>
          <p:cNvSpPr>
            <a:spLocks noGrp="1"/>
          </p:cNvSpPr>
          <p:nvPr>
            <p:ph sz="quarter" idx="4294967295"/>
          </p:nvPr>
        </p:nvSpPr>
        <p:spPr>
          <a:xfrm>
            <a:off x="8920733" y="10909414"/>
            <a:ext cx="7556025" cy="1547344"/>
          </a:xfrm>
          <a:prstGeom prst="rect">
            <a:avLst/>
          </a:prstGeom>
        </p:spPr>
        <p:txBody>
          <a:bodyPr>
            <a:noAutofit/>
          </a:bodyPr>
          <a:lstStyle/>
          <a:p>
            <a:pPr marL="0" indent="0" algn="ctr">
              <a:buNone/>
            </a:pPr>
            <a:r>
              <a:rPr lang="en-US" sz="3200" b="1" dirty="0" smtClean="0"/>
              <a:t>“Living beyond earth” </a:t>
            </a:r>
            <a:r>
              <a:rPr lang="el-GR" sz="3200" b="1" dirty="0" smtClean="0"/>
              <a:t>του προγράμματος </a:t>
            </a:r>
            <a:r>
              <a:rPr lang="en-US" sz="3200" b="1" dirty="0" smtClean="0"/>
              <a:t>ARISS </a:t>
            </a:r>
            <a:r>
              <a:rPr lang="el-GR" sz="3200" b="1" dirty="0" smtClean="0"/>
              <a:t>του Διαστημικού Σταθμού </a:t>
            </a:r>
            <a:r>
              <a:rPr lang="en-US" sz="3200" b="1" dirty="0" smtClean="0"/>
              <a:t>I.S.S.- </a:t>
            </a:r>
            <a:r>
              <a:rPr lang="el-GR" sz="3200" b="1" dirty="0" smtClean="0"/>
              <a:t>Σ.Δ.Ε. Ορεστιάδας</a:t>
            </a:r>
            <a:endParaRPr lang="el-GR" sz="3200" b="1" dirty="0"/>
          </a:p>
        </p:txBody>
      </p:sp>
      <p:sp>
        <p:nvSpPr>
          <p:cNvPr id="15" name="Θέση περιεχομένου 2"/>
          <p:cNvSpPr>
            <a:spLocks noGrp="1"/>
          </p:cNvSpPr>
          <p:nvPr>
            <p:ph sz="quarter" idx="4294967295"/>
          </p:nvPr>
        </p:nvSpPr>
        <p:spPr>
          <a:xfrm>
            <a:off x="17617234" y="10909414"/>
            <a:ext cx="5315298" cy="1304594"/>
          </a:xfrm>
          <a:prstGeom prst="rect">
            <a:avLst/>
          </a:prstGeom>
        </p:spPr>
        <p:txBody>
          <a:bodyPr>
            <a:noAutofit/>
          </a:bodyPr>
          <a:lstStyle/>
          <a:p>
            <a:pPr marL="0" indent="0" algn="ctr">
              <a:buNone/>
            </a:pPr>
            <a:r>
              <a:rPr lang="el-GR" sz="3200" b="1" dirty="0" smtClean="0"/>
              <a:t>Συνέδριο με θέμα το νερό - Σ.Δ.Ε. Μεσολογγίου</a:t>
            </a:r>
            <a:endParaRPr lang="el-GR" sz="3200" b="1" dirty="0"/>
          </a:p>
        </p:txBody>
      </p:sp>
      <p:pic>
        <p:nvPicPr>
          <p:cNvPr id="5" name="Εικόνα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752" y="4452395"/>
            <a:ext cx="8341749" cy="6265793"/>
          </a:xfrm>
          <a:prstGeom prst="rect">
            <a:avLst/>
          </a:prstGeom>
        </p:spPr>
      </p:pic>
      <p:pic>
        <p:nvPicPr>
          <p:cNvPr id="16" name="Εικόνα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87485" y="4468090"/>
            <a:ext cx="7468289" cy="6250099"/>
          </a:xfrm>
          <a:prstGeom prst="rect">
            <a:avLst/>
          </a:prstGeom>
        </p:spPr>
      </p:pic>
      <p:pic>
        <p:nvPicPr>
          <p:cNvPr id="7" name="Εικόνα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476758" y="4468090"/>
            <a:ext cx="7301515" cy="6250098"/>
          </a:xfrm>
          <a:prstGeom prst="rect">
            <a:avLst/>
          </a:prstGeom>
        </p:spPr>
      </p:pic>
    </p:spTree>
    <p:extLst>
      <p:ext uri="{BB962C8B-B14F-4D97-AF65-F5344CB8AC3E}">
        <p14:creationId xmlns:p14="http://schemas.microsoft.com/office/powerpoint/2010/main" val="14708957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355488" y="627153"/>
            <a:ext cx="15934984" cy="2974866"/>
          </a:xfrm>
          <a:prstGeom prst="rect">
            <a:avLst/>
          </a:prstGeom>
        </p:spPr>
        <p:txBody>
          <a:bodyPr vert="horz" lIns="91440" tIns="45720" rIns="91440" bIns="45720" rtlCol="0" anchor="ctr">
            <a:normAutofit/>
          </a:bodyPr>
          <a:lstStyle>
            <a:lvl1pPr algn="l" defTabSz="1818010" rtl="0" eaLnBrk="1" latinLnBrk="0" hangingPunct="1">
              <a:lnSpc>
                <a:spcPct val="90000"/>
              </a:lnSpc>
              <a:spcBef>
                <a:spcPct val="0"/>
              </a:spcBef>
              <a:buNone/>
              <a:defRPr sz="6000" kern="1200">
                <a:solidFill>
                  <a:srgbClr val="19BEDE"/>
                </a:solidFill>
                <a:latin typeface="Trebuchet MS" panose="020B0603020202020204" pitchFamily="34" charset="0"/>
                <a:ea typeface="+mj-ea"/>
                <a:cs typeface="+mj-cs"/>
              </a:defRPr>
            </a:lvl1pPr>
          </a:lstStyle>
          <a:p>
            <a:r>
              <a:rPr lang="el-GR" sz="8800" dirty="0" smtClean="0"/>
              <a:t>ΣΧΟΛΕΙΑ </a:t>
            </a:r>
            <a:r>
              <a:rPr lang="el-GR" sz="8800" dirty="0" smtClean="0">
                <a:solidFill>
                  <a:srgbClr val="0070C0"/>
                </a:solidFill>
              </a:rPr>
              <a:t>ΔΕΥΤΕΡΗΣ ΕΥΚΑΙΡΙΑΣ</a:t>
            </a:r>
            <a:endParaRPr lang="en-JM" sz="8800" dirty="0">
              <a:solidFill>
                <a:srgbClr val="0070C0"/>
              </a:solidFill>
            </a:endParaRPr>
          </a:p>
        </p:txBody>
      </p:sp>
      <p:pic>
        <p:nvPicPr>
          <p:cNvPr id="10" name="Εικόνα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75036" y="440655"/>
            <a:ext cx="3599695" cy="3599695"/>
          </a:xfrm>
          <a:prstGeom prst="rect">
            <a:avLst/>
          </a:prstGeom>
        </p:spPr>
      </p:pic>
      <p:pic>
        <p:nvPicPr>
          <p:cNvPr id="12" name="Εικόνα 1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477944" y="12558156"/>
            <a:ext cx="914400" cy="871728"/>
          </a:xfrm>
          <a:prstGeom prst="rect">
            <a:avLst/>
          </a:prstGeom>
        </p:spPr>
      </p:pic>
      <p:sp>
        <p:nvSpPr>
          <p:cNvPr id="13" name="Rectangle 33"/>
          <p:cNvSpPr/>
          <p:nvPr/>
        </p:nvSpPr>
        <p:spPr>
          <a:xfrm>
            <a:off x="8330285" y="12225849"/>
            <a:ext cx="8523770" cy="1193442"/>
          </a:xfrm>
          <a:prstGeom prst="rect">
            <a:avLst/>
          </a:prstGeom>
          <a:solidFill>
            <a:schemeClr val="bg1">
              <a:lumMod val="95000"/>
            </a:schemeClr>
          </a:solidFill>
          <a:ln w="6350">
            <a:solidFill>
              <a:schemeClr val="bg1"/>
            </a:solidFill>
          </a:ln>
          <a:effectLst>
            <a:innerShdw blurRad="1143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JM" sz="3600" dirty="0" smtClean="0">
                <a:solidFill>
                  <a:srgbClr val="0070C0"/>
                </a:solidFill>
                <a:latin typeface="BebasNEUE" pitchFamily="34" charset="0"/>
              </a:rPr>
              <a:t>www.inedivim.gr</a:t>
            </a:r>
            <a:r>
              <a:rPr lang="el-GR" sz="3600" dirty="0" smtClean="0">
                <a:solidFill>
                  <a:srgbClr val="0070C0"/>
                </a:solidFill>
                <a:latin typeface="BebasNEUE" pitchFamily="34" charset="0"/>
              </a:rPr>
              <a:t> </a:t>
            </a:r>
            <a:endParaRPr lang="en-US" sz="3600" dirty="0" smtClean="0">
              <a:solidFill>
                <a:srgbClr val="0070C0"/>
              </a:solidFill>
              <a:latin typeface="BebasNEUE" pitchFamily="34" charset="0"/>
            </a:endParaRPr>
          </a:p>
          <a:p>
            <a:pPr algn="ctr"/>
            <a:r>
              <a:rPr lang="en-US" sz="3600" dirty="0" smtClean="0">
                <a:solidFill>
                  <a:srgbClr val="0070C0"/>
                </a:solidFill>
                <a:latin typeface="BebasNEUE" pitchFamily="34" charset="0"/>
              </a:rPr>
              <a:t>www.sde.inedivim.gr</a:t>
            </a:r>
            <a:endParaRPr lang="en-JM" sz="3600" dirty="0">
              <a:solidFill>
                <a:srgbClr val="0070C0"/>
              </a:solidFill>
              <a:latin typeface="BebasNEUE" pitchFamily="34" charset="0"/>
            </a:endParaRPr>
          </a:p>
        </p:txBody>
      </p:sp>
      <p:sp>
        <p:nvSpPr>
          <p:cNvPr id="14" name="Θέση περιεχομένου 2"/>
          <p:cNvSpPr>
            <a:spLocks noGrp="1"/>
          </p:cNvSpPr>
          <p:nvPr>
            <p:ph sz="quarter" idx="4294967295"/>
          </p:nvPr>
        </p:nvSpPr>
        <p:spPr>
          <a:xfrm>
            <a:off x="1355488" y="3040494"/>
            <a:ext cx="10469600" cy="1636077"/>
          </a:xfrm>
          <a:prstGeom prst="rect">
            <a:avLst/>
          </a:prstGeom>
        </p:spPr>
        <p:txBody>
          <a:bodyPr>
            <a:normAutofit/>
          </a:bodyPr>
          <a:lstStyle/>
          <a:p>
            <a:pPr marL="0" indent="0">
              <a:buNone/>
            </a:pPr>
            <a:r>
              <a:rPr lang="el-GR" sz="4400" b="1" u="sng" dirty="0" smtClean="0"/>
              <a:t>ΑΚΟΥΓΟΝΤΑΣ ΤΟΥΣ ΕΚΠΑΙΔΕΥΟΜΕΝΟΥΣ</a:t>
            </a:r>
            <a:endParaRPr lang="el-GR" sz="4400" b="1" u="sng" dirty="0"/>
          </a:p>
        </p:txBody>
      </p:sp>
      <p:sp>
        <p:nvSpPr>
          <p:cNvPr id="8" name="Oval 11"/>
          <p:cNvSpPr/>
          <p:nvPr/>
        </p:nvSpPr>
        <p:spPr>
          <a:xfrm>
            <a:off x="16732373" y="4126859"/>
            <a:ext cx="5980146" cy="5651044"/>
          </a:xfrm>
          <a:prstGeom prst="ellipse">
            <a:avLst/>
          </a:prstGeom>
          <a:solidFill>
            <a:srgbClr val="0D4F8C">
              <a:alpha val="8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l-GR" sz="2500" b="1" dirty="0" smtClean="0">
                <a:solidFill>
                  <a:schemeClr val="bg1"/>
                </a:solidFill>
              </a:rPr>
              <a:t>«Χαίρομαι </a:t>
            </a:r>
            <a:r>
              <a:rPr lang="el-GR" sz="2500" b="1" dirty="0">
                <a:solidFill>
                  <a:schemeClr val="bg1"/>
                </a:solidFill>
              </a:rPr>
              <a:t>που κατάφερα να προσέλθω σ’ αυτό το σχολείο. Γοητεύτηκα από τις γνώσεις </a:t>
            </a:r>
          </a:p>
          <a:p>
            <a:pPr algn="ctr"/>
            <a:r>
              <a:rPr lang="el-GR" sz="2500" b="1" dirty="0">
                <a:solidFill>
                  <a:schemeClr val="bg1"/>
                </a:solidFill>
              </a:rPr>
              <a:t>των καθηγητών. Ήταν το χρυσάφι που βρήκα στη ζωή μου. Εύχομαι να συνεχίσω να </a:t>
            </a:r>
            <a:r>
              <a:rPr lang="el-GR" sz="2500" b="1" dirty="0" smtClean="0">
                <a:solidFill>
                  <a:schemeClr val="bg1"/>
                </a:solidFill>
              </a:rPr>
              <a:t>ανακαλύπτω </a:t>
            </a:r>
            <a:r>
              <a:rPr lang="el-GR" sz="2500" b="1" dirty="0">
                <a:solidFill>
                  <a:schemeClr val="bg1"/>
                </a:solidFill>
              </a:rPr>
              <a:t>τέτοιους κόσμους. Θα φυλάξω ότι στοιχείο μου δώσατε και με </a:t>
            </a:r>
            <a:r>
              <a:rPr lang="el-GR" sz="2500" b="1" dirty="0" smtClean="0">
                <a:solidFill>
                  <a:schemeClr val="bg1"/>
                </a:solidFill>
              </a:rPr>
              <a:t>αυτ</a:t>
            </a:r>
            <a:r>
              <a:rPr lang="el-GR" sz="2500" b="1" dirty="0">
                <a:solidFill>
                  <a:schemeClr val="bg1"/>
                </a:solidFill>
              </a:rPr>
              <a:t>ά</a:t>
            </a:r>
            <a:r>
              <a:rPr lang="el-GR" sz="2500" b="1" dirty="0" smtClean="0">
                <a:solidFill>
                  <a:schemeClr val="bg1"/>
                </a:solidFill>
              </a:rPr>
              <a:t> </a:t>
            </a:r>
            <a:r>
              <a:rPr lang="el-GR" sz="2500" b="1" dirty="0">
                <a:solidFill>
                  <a:schemeClr val="bg1"/>
                </a:solidFill>
              </a:rPr>
              <a:t>θα ξαναγίνομαι </a:t>
            </a:r>
            <a:r>
              <a:rPr lang="el-GR" sz="2500" b="1" dirty="0" smtClean="0">
                <a:solidFill>
                  <a:schemeClr val="bg1"/>
                </a:solidFill>
              </a:rPr>
              <a:t>παιδί!» </a:t>
            </a:r>
            <a:r>
              <a:rPr lang="el-GR" sz="2500" b="1" dirty="0">
                <a:solidFill>
                  <a:schemeClr val="bg1"/>
                </a:solidFill>
              </a:rPr>
              <a:t>(Κ.Β.) </a:t>
            </a:r>
            <a:endParaRPr lang="en-JM" sz="2500" b="1" dirty="0">
              <a:solidFill>
                <a:schemeClr val="bg1"/>
              </a:solidFill>
            </a:endParaRPr>
          </a:p>
        </p:txBody>
      </p:sp>
      <p:sp>
        <p:nvSpPr>
          <p:cNvPr id="15" name="Oval 10"/>
          <p:cNvSpPr/>
          <p:nvPr/>
        </p:nvSpPr>
        <p:spPr>
          <a:xfrm>
            <a:off x="1564441" y="4129737"/>
            <a:ext cx="5685870" cy="5379840"/>
          </a:xfrm>
          <a:prstGeom prst="ellipse">
            <a:avLst/>
          </a:prstGeom>
          <a:solidFill>
            <a:srgbClr val="00B0F0">
              <a:alpha val="8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l-GR" sz="3200" b="1" dirty="0" smtClean="0"/>
              <a:t>«Τι να </a:t>
            </a:r>
            <a:r>
              <a:rPr lang="el-GR" sz="3200" b="1" dirty="0"/>
              <a:t>πω, βρήκα τα πάντα, δεύτερή μου οικογένεια, τούς αγαπώ όλους και ένα </a:t>
            </a:r>
            <a:r>
              <a:rPr lang="el-GR" sz="3200" b="1" dirty="0" smtClean="0"/>
              <a:t>μεγάλο </a:t>
            </a:r>
            <a:r>
              <a:rPr lang="el-GR" sz="3200" b="1" dirty="0"/>
              <a:t>ευχαριστώ για όλα όσα έζησα</a:t>
            </a:r>
            <a:r>
              <a:rPr lang="el-GR" sz="3200" b="1" dirty="0" smtClean="0"/>
              <a:t>!!!» </a:t>
            </a:r>
            <a:r>
              <a:rPr lang="el-GR" sz="3200" b="1" dirty="0"/>
              <a:t>(C.K</a:t>
            </a:r>
            <a:r>
              <a:rPr lang="el-GR" sz="3200" b="1" dirty="0" smtClean="0"/>
              <a:t>.)</a:t>
            </a:r>
            <a:endParaRPr lang="el-GR" sz="3200" b="1" dirty="0"/>
          </a:p>
          <a:p>
            <a:endParaRPr lang="el-GR" sz="800" dirty="0"/>
          </a:p>
        </p:txBody>
      </p:sp>
      <p:sp>
        <p:nvSpPr>
          <p:cNvPr id="16" name="Oval 9"/>
          <p:cNvSpPr/>
          <p:nvPr/>
        </p:nvSpPr>
        <p:spPr>
          <a:xfrm>
            <a:off x="8856512" y="6015360"/>
            <a:ext cx="6269660" cy="6123980"/>
          </a:xfrm>
          <a:prstGeom prst="ellipse">
            <a:avLst/>
          </a:prstGeom>
          <a:solidFill>
            <a:srgbClr val="92D050">
              <a:alpha val="8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l-GR" sz="3200" b="1" dirty="0" smtClean="0"/>
              <a:t>«Χαίρομαι </a:t>
            </a:r>
            <a:r>
              <a:rPr lang="el-GR" sz="3200" b="1" dirty="0"/>
              <a:t>πολύ που μου δόθηκε η ευκαιρία να </a:t>
            </a:r>
            <a:r>
              <a:rPr lang="el-GR" sz="3200" b="1" dirty="0" smtClean="0"/>
              <a:t> μάθω </a:t>
            </a:r>
            <a:r>
              <a:rPr lang="el-GR" sz="3200" b="1" dirty="0"/>
              <a:t>τόσα πράγματα από όλους σας. </a:t>
            </a:r>
            <a:r>
              <a:rPr lang="el-GR" sz="3200" b="1" dirty="0" smtClean="0"/>
              <a:t>Είσαστε όλοι </a:t>
            </a:r>
            <a:r>
              <a:rPr lang="el-GR" sz="3200" b="1" dirty="0"/>
              <a:t>πολύ αξιόλογοι και χαίρομαι πολύ που σας </a:t>
            </a:r>
            <a:r>
              <a:rPr lang="el-GR" sz="3200" b="1" dirty="0" smtClean="0"/>
              <a:t> γνώρισα</a:t>
            </a:r>
            <a:r>
              <a:rPr lang="el-GR" sz="3200" b="1" dirty="0"/>
              <a:t>!! Να είσαστε πάντα καλά</a:t>
            </a:r>
            <a:r>
              <a:rPr lang="el-GR" sz="3200" b="1" dirty="0" smtClean="0"/>
              <a:t>!!!» </a:t>
            </a:r>
            <a:r>
              <a:rPr lang="el-GR" sz="3200" b="1" dirty="0"/>
              <a:t>(Β.Σ.)</a:t>
            </a:r>
          </a:p>
        </p:txBody>
      </p:sp>
    </p:spTree>
    <p:extLst>
      <p:ext uri="{BB962C8B-B14F-4D97-AF65-F5344CB8AC3E}">
        <p14:creationId xmlns:p14="http://schemas.microsoft.com/office/powerpoint/2010/main" val="34270982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666468" y="730250"/>
            <a:ext cx="18533459" cy="2535463"/>
          </a:xfrm>
        </p:spPr>
        <p:txBody>
          <a:bodyPr>
            <a:noAutofit/>
          </a:bodyPr>
          <a:lstStyle/>
          <a:p>
            <a:pPr algn="ctr"/>
            <a:r>
              <a:rPr lang="el-GR" sz="3200" dirty="0" smtClean="0"/>
              <a:t>Τα Σχολεία Δεύτερης Ευκαιρίας </a:t>
            </a:r>
            <a:r>
              <a:rPr lang="el-GR" sz="3200" dirty="0"/>
              <a:t>δεν είναι απλώς ένας θεσμός εκπαίδευσης. Είναι ένας χώρος όπου η γνώση συναντά τη θέληση, όπου η εμπειρία ζωής μετατρέπεται σε δύναμη και έμπνευση, και όπου κάθε ενήλικας μπορεί να πει με </a:t>
            </a:r>
            <a:r>
              <a:rPr lang="el-GR" sz="3200" dirty="0" smtClean="0"/>
              <a:t>υπερηφάνεια:</a:t>
            </a:r>
            <a:endParaRPr lang="el-GR" sz="3200" dirty="0"/>
          </a:p>
        </p:txBody>
      </p:sp>
      <p:sp>
        <p:nvSpPr>
          <p:cNvPr id="3" name="Θέση περιεχομένου 2"/>
          <p:cNvSpPr>
            <a:spLocks noGrp="1"/>
          </p:cNvSpPr>
          <p:nvPr>
            <p:ph idx="1"/>
          </p:nvPr>
        </p:nvSpPr>
        <p:spPr>
          <a:xfrm>
            <a:off x="1666468" y="3265714"/>
            <a:ext cx="20964932" cy="8455231"/>
          </a:xfrm>
        </p:spPr>
        <p:txBody>
          <a:bodyPr>
            <a:normAutofit/>
          </a:bodyPr>
          <a:lstStyle/>
          <a:p>
            <a:pPr marL="0" indent="0">
              <a:buNone/>
            </a:pPr>
            <a:r>
              <a:rPr lang="el-GR" dirty="0" smtClean="0"/>
              <a:t>«</a:t>
            </a:r>
            <a:r>
              <a:rPr lang="el-GR" dirty="0"/>
              <a:t>Δεν είναι ποτέ αργά να μάθω, να προχωρήσω και να ονειρευτώ ξανά».</a:t>
            </a:r>
          </a:p>
          <a:p>
            <a:pPr marL="0" indent="0" algn="ctr">
              <a:buNone/>
            </a:pPr>
            <a:endParaRPr lang="en-US" b="1" i="1" dirty="0" smtClean="0"/>
          </a:p>
          <a:p>
            <a:pPr marL="0" indent="0" algn="ctr">
              <a:buNone/>
            </a:pPr>
            <a:r>
              <a:rPr lang="el-GR" b="1" i="1" dirty="0" smtClean="0"/>
              <a:t>Τα </a:t>
            </a:r>
            <a:r>
              <a:rPr lang="el-GR" b="1" i="1" dirty="0"/>
              <a:t>Σχολεία Δεύτερης Ευκαιρίας αποδεικνύουν ότι η κοινωνική συνοχή χτίζεται με πράξεις, σχέδιο και συνέπεια. </a:t>
            </a:r>
            <a:r>
              <a:rPr lang="el-GR" b="1" i="1" dirty="0" smtClean="0"/>
              <a:t>Αξίζουν </a:t>
            </a:r>
            <a:r>
              <a:rPr lang="el-GR" b="1" i="1" dirty="0"/>
              <a:t>στήριξη και εμείς είμαστε εδώ για να την προσφέρουμε</a:t>
            </a:r>
            <a:r>
              <a:rPr lang="el-GR" b="1" i="1" dirty="0" smtClean="0"/>
              <a:t>!</a:t>
            </a:r>
          </a:p>
          <a:p>
            <a:pPr marL="0" indent="0" algn="ctr">
              <a:buNone/>
            </a:pPr>
            <a:endParaRPr lang="en-US" b="1" i="1" dirty="0" smtClean="0"/>
          </a:p>
          <a:p>
            <a:pPr marL="0" indent="0" algn="ctr">
              <a:buNone/>
            </a:pPr>
            <a:r>
              <a:rPr lang="el-GR" sz="4400" b="1" i="1" dirty="0"/>
              <a:t>Στα Σχολεία Δεύτερης Ευκαιρίας εντός των Σωφρονιστικών Καταστημάτων, η εκπαίδευση λειτουργεί ως εργαλείο κοινωνικής επανένταξης και πρόληψης του αποκλεισμού. </a:t>
            </a:r>
            <a:endParaRPr lang="en-US" sz="4400" b="1" i="1" dirty="0" smtClean="0"/>
          </a:p>
          <a:p>
            <a:pPr marL="0" indent="0" algn="ctr">
              <a:buNone/>
            </a:pPr>
            <a:r>
              <a:rPr lang="el-GR" sz="4400" b="1" i="1" dirty="0" smtClean="0"/>
              <a:t> </a:t>
            </a:r>
            <a:r>
              <a:rPr lang="el-GR" sz="4400" b="1" i="1" dirty="0"/>
              <a:t>Η εκπαίδευση γίνεται </a:t>
            </a:r>
            <a:r>
              <a:rPr lang="el-GR" sz="4400" b="1" i="1"/>
              <a:t>πράξη </a:t>
            </a:r>
            <a:r>
              <a:rPr lang="el-GR" sz="4400" b="1" i="1" smtClean="0"/>
              <a:t>ελευθερίας</a:t>
            </a:r>
            <a:r>
              <a:rPr lang="el-GR" sz="4400" i="1" dirty="0"/>
              <a:t>!</a:t>
            </a:r>
          </a:p>
        </p:txBody>
      </p:sp>
      <p:pic>
        <p:nvPicPr>
          <p:cNvPr id="4" name="Εικόνα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0563185" y="367698"/>
            <a:ext cx="3148870" cy="3148870"/>
          </a:xfrm>
          <a:prstGeom prst="rect">
            <a:avLst/>
          </a:prstGeom>
        </p:spPr>
      </p:pic>
      <p:pic>
        <p:nvPicPr>
          <p:cNvPr id="6" name="Εικόνα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477944" y="12558156"/>
            <a:ext cx="914400" cy="871728"/>
          </a:xfrm>
          <a:prstGeom prst="rect">
            <a:avLst/>
          </a:prstGeom>
        </p:spPr>
      </p:pic>
    </p:spTree>
    <p:extLst>
      <p:ext uri="{BB962C8B-B14F-4D97-AF65-F5344CB8AC3E}">
        <p14:creationId xmlns:p14="http://schemas.microsoft.com/office/powerpoint/2010/main" val="19335897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sz="4000" dirty="0" smtClean="0"/>
              <a:t/>
            </a:r>
            <a:br>
              <a:rPr lang="el-GR" sz="4000" dirty="0" smtClean="0"/>
            </a:br>
            <a:r>
              <a:rPr lang="el-GR" sz="4000" dirty="0" smtClean="0"/>
              <a:t>ΣΧΟΛΕΙΑ </a:t>
            </a:r>
            <a:r>
              <a:rPr lang="el-GR" sz="4000" dirty="0"/>
              <a:t>ΔΕΥΤΕΡΗΣ ΕΥΚΑΙΡΙΑΣ</a:t>
            </a:r>
            <a:r>
              <a:rPr lang="el-GR" dirty="0"/>
              <a:t/>
            </a:r>
            <a:br>
              <a:rPr lang="el-GR" dirty="0"/>
            </a:br>
            <a:endParaRPr lang="el-GR" dirty="0"/>
          </a:p>
        </p:txBody>
      </p:sp>
      <p:pic>
        <p:nvPicPr>
          <p:cNvPr id="4" name="Θέση περιεχομένου 3"/>
          <p:cNvPicPr>
            <a:picLocks noGrp="1" noChangeAspect="1"/>
          </p:cNvPicPr>
          <p:nvPr>
            <p:ph idx="1"/>
          </p:nvPr>
        </p:nvPicPr>
        <p:blipFill>
          <a:blip r:embed="rId2"/>
          <a:stretch>
            <a:fillRect/>
          </a:stretch>
        </p:blipFill>
        <p:spPr>
          <a:xfrm>
            <a:off x="1280160" y="2078182"/>
            <a:ext cx="21292910" cy="10058399"/>
          </a:xfrm>
          <a:prstGeom prst="rect">
            <a:avLst/>
          </a:prstGeom>
        </p:spPr>
      </p:pic>
    </p:spTree>
    <p:extLst>
      <p:ext uri="{BB962C8B-B14F-4D97-AF65-F5344CB8AC3E}">
        <p14:creationId xmlns:p14="http://schemas.microsoft.com/office/powerpoint/2010/main" val="194319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81580" y="707511"/>
            <a:ext cx="19281605" cy="1637392"/>
          </a:xfrm>
        </p:spPr>
        <p:txBody>
          <a:bodyPr>
            <a:noAutofit/>
          </a:bodyPr>
          <a:lstStyle/>
          <a:p>
            <a:r>
              <a:rPr lang="el-GR" sz="5400" dirty="0"/>
              <a:t>Η γέννηση του θεσμού των Σχολείων Δεύτερης Ευκαιρίας</a:t>
            </a:r>
          </a:p>
        </p:txBody>
      </p:sp>
      <p:sp>
        <p:nvSpPr>
          <p:cNvPr id="3" name="Θέση περιεχομένου 2"/>
          <p:cNvSpPr>
            <a:spLocks noGrp="1"/>
          </p:cNvSpPr>
          <p:nvPr>
            <p:ph idx="1"/>
          </p:nvPr>
        </p:nvSpPr>
        <p:spPr>
          <a:xfrm>
            <a:off x="1281580" y="2344903"/>
            <a:ext cx="21308256" cy="11026940"/>
          </a:xfrm>
        </p:spPr>
        <p:txBody>
          <a:bodyPr>
            <a:normAutofit fontScale="55000" lnSpcReduction="20000"/>
          </a:bodyPr>
          <a:lstStyle/>
          <a:p>
            <a:pPr marL="0" indent="0">
              <a:buNone/>
            </a:pPr>
            <a:endParaRPr lang="el-GR" sz="6500" dirty="0" smtClean="0"/>
          </a:p>
          <a:p>
            <a:pPr lvl="0"/>
            <a:r>
              <a:rPr lang="el-GR" sz="6500" dirty="0"/>
              <a:t>Τα Σχολεία Δεύτερης Ευκαιρίας ξεκίνησαν να λειτουργούν στην Ελλάδα το </a:t>
            </a:r>
            <a:r>
              <a:rPr lang="el-GR" sz="6500" b="1" dirty="0"/>
              <a:t>1997 </a:t>
            </a:r>
            <a:r>
              <a:rPr lang="el-GR" sz="6500" dirty="0"/>
              <a:t>(με τον νόμο 2597/1997), ως αποτέλεσμα μίας ευρωπαϊκής πολιτικής πρωτοβουλίας που έγινε γνωστή ως «</a:t>
            </a:r>
            <a:r>
              <a:rPr lang="el-GR" sz="6500" b="1" dirty="0"/>
              <a:t>Λευκή Βίβλος για την Εκπαίδευση και την Κατάρτιση – Διδασκαλία και Μάθηση: Προς την κοινωνία της γνώσης</a:t>
            </a:r>
            <a:r>
              <a:rPr lang="el-GR" sz="6500" dirty="0"/>
              <a:t>» (1995/1996). </a:t>
            </a:r>
          </a:p>
          <a:p>
            <a:pPr lvl="0"/>
            <a:r>
              <a:rPr lang="el-GR" sz="6500" dirty="0"/>
              <a:t>Το </a:t>
            </a:r>
            <a:r>
              <a:rPr lang="el-GR" sz="6500" b="1" dirty="0"/>
              <a:t>πρώτο ΣΔΕ </a:t>
            </a:r>
            <a:r>
              <a:rPr lang="el-GR" sz="6500" dirty="0"/>
              <a:t>λειτούργησε το </a:t>
            </a:r>
            <a:r>
              <a:rPr lang="el-GR" sz="6500" b="1" dirty="0"/>
              <a:t>2000 </a:t>
            </a:r>
            <a:r>
              <a:rPr lang="el-GR" sz="6500" dirty="0"/>
              <a:t>στον Δήμο Περιστερίου από τον μήνα Σεπτέμβριο. </a:t>
            </a:r>
            <a:r>
              <a:rPr lang="el-GR" sz="6500" dirty="0" smtClean="0"/>
              <a:t>Είχε </a:t>
            </a:r>
            <a:r>
              <a:rPr lang="el-GR" sz="6500" dirty="0"/>
              <a:t>συνολικά 47 άτομα ηλικίας 21 έως 59 ετών.</a:t>
            </a:r>
          </a:p>
          <a:p>
            <a:pPr lvl="0"/>
            <a:r>
              <a:rPr lang="el-GR" sz="6500" dirty="0"/>
              <a:t>Μετά την πιλοτική περίοδο λειτουργίας του ΣΔΕ Περιστερίου, </a:t>
            </a:r>
            <a:r>
              <a:rPr lang="el-GR" sz="6500" dirty="0" smtClean="0"/>
              <a:t>δημιουργήθηκαν ΣΔΕ </a:t>
            </a:r>
            <a:r>
              <a:rPr lang="el-GR" sz="6500" dirty="0"/>
              <a:t>σε όλη τη </a:t>
            </a:r>
            <a:r>
              <a:rPr lang="el-GR" sz="6500" dirty="0" smtClean="0"/>
              <a:t>χώρα. </a:t>
            </a:r>
          </a:p>
          <a:p>
            <a:pPr lvl="0"/>
            <a:r>
              <a:rPr lang="el-GR" sz="6500" dirty="0" smtClean="0"/>
              <a:t>Η προσπάθεια </a:t>
            </a:r>
            <a:r>
              <a:rPr lang="el-GR" sz="6500" dirty="0"/>
              <a:t>ανάπτυξης των ΣΔΕ συστηματοποιείται και δημιουργούνται οι βάσεις για την περαιτέρω ενίσχυση του θεσμού: διαμορφώνεται η ταυτότητα του ΣΔΕ, </a:t>
            </a:r>
            <a:r>
              <a:rPr lang="el-GR" sz="6500" b="1" dirty="0"/>
              <a:t>που απέχει πολύ από το γραφειοκρατικό παραδοσιακό μοντέλο του τυπικού σχολείου</a:t>
            </a:r>
            <a:r>
              <a:rPr lang="el-GR" sz="6500" dirty="0"/>
              <a:t>. </a:t>
            </a:r>
            <a:endParaRPr lang="el-GR" sz="6500" dirty="0" smtClean="0"/>
          </a:p>
          <a:p>
            <a:pPr lvl="0"/>
            <a:r>
              <a:rPr lang="el-GR" sz="6500" dirty="0" smtClean="0"/>
              <a:t>Το </a:t>
            </a:r>
            <a:r>
              <a:rPr lang="el-GR" sz="6500" dirty="0"/>
              <a:t>ΣΔΕ είναι ένα σχολείο </a:t>
            </a:r>
            <a:r>
              <a:rPr lang="el-GR" sz="6500" b="1" dirty="0"/>
              <a:t>ανοιχτό </a:t>
            </a:r>
            <a:r>
              <a:rPr lang="el-GR" sz="6500" dirty="0"/>
              <a:t>και </a:t>
            </a:r>
            <a:r>
              <a:rPr lang="el-GR" sz="6500" b="1" dirty="0"/>
              <a:t>ευέλικτο</a:t>
            </a:r>
            <a:r>
              <a:rPr lang="el-GR" sz="6500" dirty="0"/>
              <a:t>, με πολλά καινοτόμα </a:t>
            </a:r>
            <a:r>
              <a:rPr lang="el-GR" sz="6500" dirty="0" smtClean="0"/>
              <a:t>χαρακτηριστικά. Το </a:t>
            </a:r>
            <a:r>
              <a:rPr lang="el-GR" sz="6500" dirty="0"/>
              <a:t>Πρόγραμμα </a:t>
            </a:r>
            <a:r>
              <a:rPr lang="el-GR" sz="6500" dirty="0" smtClean="0"/>
              <a:t>Σπουδών του βασίζεται </a:t>
            </a:r>
            <a:r>
              <a:rPr lang="el-GR" sz="6500" dirty="0"/>
              <a:t>στις ανάγκες των εκπαιδευομένων του και όχι σε προκατασκευασμένα υλικά και βιβλία, και στο οποίο εκπαιδευτικοί και εκπαιδευόμενοι λειτουργούν με βάση τις αρχές της εκπαίδευσης ενηλίκων. </a:t>
            </a:r>
          </a:p>
          <a:p>
            <a:pPr lvl="0"/>
            <a:r>
              <a:rPr lang="el-GR" sz="6500" dirty="0"/>
              <a:t>Από το 2007, με Απόφαση του Υπουργού Εθνικής Παιδείας και Θρησκευμάτων (</a:t>
            </a:r>
            <a:r>
              <a:rPr lang="el-GR" sz="6500" dirty="0" err="1"/>
              <a:t>αριθμ</a:t>
            </a:r>
            <a:r>
              <a:rPr lang="el-GR" sz="6500" dirty="0"/>
              <a:t>. 4014/27-11-07, ΦΕΚ 34/16-01-08, </a:t>
            </a:r>
            <a:r>
              <a:rPr lang="el-GR" sz="6500" dirty="0" err="1"/>
              <a:t>τεύχ</a:t>
            </a:r>
            <a:r>
              <a:rPr lang="el-GR" sz="6500" dirty="0"/>
              <a:t>. Β) «Λειτουργία τμημάτων εκτός έδρας Σχολείων Δεύτερης Ευκαιρίας», καθιερώνεται ο θεσμός των τμημάτων εκτός έδρας (παραρτήματα), ώστε να καλυφθούν οι ανάγκες εκπαίδευσης πολιτών που διαμένουν μακριά από το σχολείο της έδρας. </a:t>
            </a:r>
            <a:endParaRPr lang="el-GR" sz="6500" dirty="0" smtClean="0"/>
          </a:p>
          <a:p>
            <a:r>
              <a:rPr lang="el-GR" sz="6500" dirty="0"/>
              <a:t>Έ</a:t>
            </a:r>
            <a:r>
              <a:rPr lang="el-GR" sz="6500" dirty="0" smtClean="0"/>
              <a:t>ως </a:t>
            </a:r>
            <a:r>
              <a:rPr lang="el-GR" sz="6500" dirty="0"/>
              <a:t>σήμερα έχουμε φτάσει στα </a:t>
            </a:r>
            <a:r>
              <a:rPr lang="el-GR" sz="6500" b="1" dirty="0"/>
              <a:t>ογδόντα (82) Σ.Δ.Ε.</a:t>
            </a:r>
            <a:r>
              <a:rPr lang="el-GR" sz="6500" dirty="0"/>
              <a:t>, εκ των οποίων τα </a:t>
            </a:r>
            <a:r>
              <a:rPr lang="el-GR" sz="6500" b="1" dirty="0"/>
              <a:t>δώδεκα (12) </a:t>
            </a:r>
            <a:r>
              <a:rPr lang="el-GR" sz="6500" dirty="0"/>
              <a:t>σε Καταστήματα Κράτησης και </a:t>
            </a:r>
            <a:r>
              <a:rPr lang="el-GR" sz="6500" b="1" dirty="0" smtClean="0"/>
              <a:t>34 </a:t>
            </a:r>
            <a:r>
              <a:rPr lang="el-GR" sz="6500" b="1" dirty="0"/>
              <a:t>εκτός έδρας τμήματα</a:t>
            </a:r>
            <a:r>
              <a:rPr lang="el-GR" sz="6500" dirty="0"/>
              <a:t>. </a:t>
            </a:r>
          </a:p>
          <a:p>
            <a:pPr marL="0" indent="0">
              <a:buNone/>
            </a:pPr>
            <a:endParaRPr lang="el-GR" dirty="0"/>
          </a:p>
        </p:txBody>
      </p:sp>
      <p:pic>
        <p:nvPicPr>
          <p:cNvPr id="4" name="Εικόνα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0563185" y="367698"/>
            <a:ext cx="3148870" cy="3148870"/>
          </a:xfrm>
          <a:prstGeom prst="rect">
            <a:avLst/>
          </a:prstGeom>
        </p:spPr>
      </p:pic>
      <p:pic>
        <p:nvPicPr>
          <p:cNvPr id="6" name="Εικόνα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477944" y="12558156"/>
            <a:ext cx="914400" cy="871728"/>
          </a:xfrm>
          <a:prstGeom prst="rect">
            <a:avLst/>
          </a:prstGeom>
        </p:spPr>
      </p:pic>
    </p:spTree>
    <p:extLst>
      <p:ext uri="{BB962C8B-B14F-4D97-AF65-F5344CB8AC3E}">
        <p14:creationId xmlns:p14="http://schemas.microsoft.com/office/powerpoint/2010/main" val="37615006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355488" y="627153"/>
            <a:ext cx="15934984" cy="2974866"/>
          </a:xfrm>
          <a:prstGeom prst="rect">
            <a:avLst/>
          </a:prstGeom>
        </p:spPr>
        <p:txBody>
          <a:bodyPr vert="horz" lIns="91440" tIns="45720" rIns="91440" bIns="45720" rtlCol="0" anchor="ctr">
            <a:normAutofit/>
          </a:bodyPr>
          <a:lstStyle>
            <a:lvl1pPr algn="l" defTabSz="1818010" rtl="0" eaLnBrk="1" latinLnBrk="0" hangingPunct="1">
              <a:lnSpc>
                <a:spcPct val="90000"/>
              </a:lnSpc>
              <a:spcBef>
                <a:spcPct val="0"/>
              </a:spcBef>
              <a:buNone/>
              <a:defRPr sz="6000" kern="1200">
                <a:solidFill>
                  <a:srgbClr val="19BEDE"/>
                </a:solidFill>
                <a:latin typeface="Trebuchet MS" panose="020B0603020202020204" pitchFamily="34" charset="0"/>
                <a:ea typeface="+mj-ea"/>
                <a:cs typeface="+mj-cs"/>
              </a:defRPr>
            </a:lvl1pPr>
          </a:lstStyle>
          <a:p>
            <a:r>
              <a:rPr lang="el-GR" sz="8800" dirty="0" smtClean="0"/>
              <a:t>ΣΧΟΛΕΙΑ </a:t>
            </a:r>
            <a:r>
              <a:rPr lang="el-GR" sz="8800" dirty="0" smtClean="0">
                <a:solidFill>
                  <a:srgbClr val="0070C0"/>
                </a:solidFill>
              </a:rPr>
              <a:t>ΔΕΥΤΕΡΗΣ ΕΥΚΑΙΡΙΑΣ</a:t>
            </a:r>
            <a:endParaRPr lang="en-JM" sz="8800" dirty="0">
              <a:solidFill>
                <a:srgbClr val="0070C0"/>
              </a:solidFill>
            </a:endParaRPr>
          </a:p>
        </p:txBody>
      </p:sp>
      <p:pic>
        <p:nvPicPr>
          <p:cNvPr id="12" name="Εικόνα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932236" y="332796"/>
            <a:ext cx="3599695" cy="3599695"/>
          </a:xfrm>
          <a:prstGeom prst="rect">
            <a:avLst/>
          </a:prstGeom>
        </p:spPr>
      </p:pic>
      <p:sp>
        <p:nvSpPr>
          <p:cNvPr id="13" name="Rectangular Callout 5"/>
          <p:cNvSpPr/>
          <p:nvPr/>
        </p:nvSpPr>
        <p:spPr>
          <a:xfrm>
            <a:off x="11324329" y="3932491"/>
            <a:ext cx="4389096" cy="1900254"/>
          </a:xfrm>
          <a:prstGeom prst="wedgeRectCallout">
            <a:avLst>
              <a:gd name="adj1" fmla="val -35040"/>
              <a:gd name="adj2" fmla="val 85930"/>
            </a:avLst>
          </a:prstGeom>
          <a:solidFill>
            <a:srgbClr val="0070C0"/>
          </a:solidFill>
          <a:ln w="635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20000"/>
              </a:spcBef>
              <a:buClr>
                <a:schemeClr val="tx1"/>
              </a:buClr>
              <a:buSzPct val="75000"/>
            </a:pPr>
            <a:r>
              <a:rPr lang="el-GR" altLang="el-GR" sz="2400" b="1" i="1" dirty="0">
                <a:latin typeface="Arial" panose="020B0604020202020204" pitchFamily="34" charset="0"/>
                <a:cs typeface="Arial" panose="020B0604020202020204" pitchFamily="34" charset="0"/>
              </a:rPr>
              <a:t>    Διάρκεια 18 μήνες, </a:t>
            </a:r>
            <a:endParaRPr lang="en-US" altLang="el-GR" sz="2400" b="1" i="1" dirty="0" smtClean="0">
              <a:latin typeface="Arial" panose="020B0604020202020204" pitchFamily="34" charset="0"/>
              <a:cs typeface="Arial" panose="020B0604020202020204" pitchFamily="34" charset="0"/>
            </a:endParaRPr>
          </a:p>
          <a:p>
            <a:pPr algn="ctr">
              <a:spcBef>
                <a:spcPct val="20000"/>
              </a:spcBef>
              <a:buClr>
                <a:schemeClr val="tx1"/>
              </a:buClr>
              <a:buSzPct val="75000"/>
            </a:pPr>
            <a:r>
              <a:rPr lang="el-GR" altLang="el-GR" sz="2400" b="1" i="1" dirty="0" smtClean="0">
                <a:latin typeface="Arial" panose="020B0604020202020204" pitchFamily="34" charset="0"/>
                <a:cs typeface="Arial" panose="020B0604020202020204" pitchFamily="34" charset="0"/>
              </a:rPr>
              <a:t>σε </a:t>
            </a:r>
            <a:r>
              <a:rPr lang="el-GR" altLang="el-GR" sz="2400" b="1" i="1" dirty="0">
                <a:latin typeface="Arial" panose="020B0604020202020204" pitchFamily="34" charset="0"/>
                <a:cs typeface="Arial" panose="020B0604020202020204" pitchFamily="34" charset="0"/>
              </a:rPr>
              <a:t>δύο </a:t>
            </a:r>
            <a:r>
              <a:rPr lang="el-GR" altLang="el-GR" sz="2400" b="1" i="1" dirty="0" smtClean="0">
                <a:latin typeface="Arial" panose="020B0604020202020204" pitchFamily="34" charset="0"/>
                <a:cs typeface="Arial" panose="020B0604020202020204" pitchFamily="34" charset="0"/>
              </a:rPr>
              <a:t>κύκλους</a:t>
            </a:r>
            <a:endParaRPr lang="en-JM" sz="2400" b="1" i="1" dirty="0">
              <a:latin typeface="Arial" panose="020B0604020202020204" pitchFamily="34" charset="0"/>
              <a:cs typeface="Arial" panose="020B0604020202020204" pitchFamily="34" charset="0"/>
            </a:endParaRPr>
          </a:p>
        </p:txBody>
      </p:sp>
      <p:sp>
        <p:nvSpPr>
          <p:cNvPr id="25" name="Rectangular Callout 7"/>
          <p:cNvSpPr/>
          <p:nvPr/>
        </p:nvSpPr>
        <p:spPr>
          <a:xfrm>
            <a:off x="5853895" y="6083074"/>
            <a:ext cx="4578708" cy="1914200"/>
          </a:xfrm>
          <a:prstGeom prst="wedgeRectCallout">
            <a:avLst>
              <a:gd name="adj1" fmla="val -33923"/>
              <a:gd name="adj2" fmla="val 84612"/>
            </a:avLst>
          </a:prstGeom>
          <a:solidFill>
            <a:schemeClr val="accent5">
              <a:lumMod val="75000"/>
            </a:schemeClr>
          </a:solidFill>
          <a:ln w="635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altLang="el-GR" sz="2400" b="1" i="1" dirty="0">
                <a:latin typeface="Arial" panose="020B0604020202020204" pitchFamily="34" charset="0"/>
                <a:cs typeface="Arial" panose="020B0604020202020204" pitchFamily="34" charset="0"/>
              </a:rPr>
              <a:t>Τίτλος Σπουδών ισότιμος με το Απολυτήριο του </a:t>
            </a:r>
            <a:r>
              <a:rPr lang="el-GR" altLang="el-GR" sz="2400" b="1" i="1" dirty="0" smtClean="0">
                <a:latin typeface="Arial" panose="020B0604020202020204" pitchFamily="34" charset="0"/>
                <a:cs typeface="Arial" panose="020B0604020202020204" pitchFamily="34" charset="0"/>
              </a:rPr>
              <a:t>Γυμνασίου (ν. 4763/2020)</a:t>
            </a:r>
            <a:endParaRPr lang="en-JM" sz="2400" dirty="0">
              <a:latin typeface="Arial" panose="020B0604020202020204" pitchFamily="34" charset="0"/>
              <a:cs typeface="Arial" panose="020B0604020202020204" pitchFamily="34" charset="0"/>
            </a:endParaRPr>
          </a:p>
        </p:txBody>
      </p:sp>
      <p:sp>
        <p:nvSpPr>
          <p:cNvPr id="26" name="Rectangular Callout 9"/>
          <p:cNvSpPr/>
          <p:nvPr/>
        </p:nvSpPr>
        <p:spPr>
          <a:xfrm>
            <a:off x="642068" y="3918545"/>
            <a:ext cx="4670028" cy="1914200"/>
          </a:xfrm>
          <a:prstGeom prst="wedgeRectCallout">
            <a:avLst>
              <a:gd name="adj1" fmla="val 12910"/>
              <a:gd name="adj2" fmla="val 87187"/>
            </a:avLst>
          </a:prstGeom>
          <a:solidFill>
            <a:srgbClr val="0070C0"/>
          </a:solidFill>
          <a:ln w="635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20000"/>
              </a:spcBef>
              <a:buClr>
                <a:schemeClr val="tx1"/>
              </a:buClr>
              <a:buSzPct val="75000"/>
            </a:pPr>
            <a:r>
              <a:rPr lang="el-GR" altLang="el-GR" sz="2400" b="1" i="1" dirty="0" smtClean="0">
                <a:latin typeface="Arial" panose="020B0604020202020204" pitchFamily="34" charset="0"/>
                <a:cs typeface="Arial" panose="020B0604020202020204" pitchFamily="34" charset="0"/>
              </a:rPr>
              <a:t>82</a:t>
            </a:r>
            <a:r>
              <a:rPr lang="en-US" altLang="el-GR" sz="2400" b="1" i="1" dirty="0" smtClean="0">
                <a:latin typeface="Arial" panose="020B0604020202020204" pitchFamily="34" charset="0"/>
                <a:cs typeface="Arial" panose="020B0604020202020204" pitchFamily="34" charset="0"/>
              </a:rPr>
              <a:t> </a:t>
            </a:r>
            <a:r>
              <a:rPr lang="el-GR" altLang="el-GR" sz="2400" b="1" i="1" dirty="0" smtClean="0">
                <a:latin typeface="Arial" panose="020B0604020202020204" pitchFamily="34" charset="0"/>
                <a:cs typeface="Arial" panose="020B0604020202020204" pitchFamily="34" charset="0"/>
              </a:rPr>
              <a:t>Σχολεία</a:t>
            </a:r>
            <a:r>
              <a:rPr lang="en-US" altLang="el-GR" sz="2400" b="1" i="1" dirty="0" smtClean="0">
                <a:latin typeface="Arial" panose="020B0604020202020204" pitchFamily="34" charset="0"/>
                <a:cs typeface="Arial" panose="020B0604020202020204" pitchFamily="34" charset="0"/>
              </a:rPr>
              <a:t> </a:t>
            </a:r>
            <a:r>
              <a:rPr lang="el-GR" altLang="el-GR" sz="2400" b="1" i="1" dirty="0" smtClean="0">
                <a:latin typeface="Arial" panose="020B0604020202020204" pitchFamily="34" charset="0"/>
                <a:cs typeface="Arial" panose="020B0604020202020204" pitchFamily="34" charset="0"/>
              </a:rPr>
              <a:t>εκ των οποίων 12</a:t>
            </a:r>
            <a:r>
              <a:rPr lang="en-US" altLang="el-GR" sz="2400" b="1" i="1" dirty="0" smtClean="0">
                <a:latin typeface="Arial" panose="020B0604020202020204" pitchFamily="34" charset="0"/>
                <a:cs typeface="Arial" panose="020B0604020202020204" pitchFamily="34" charset="0"/>
              </a:rPr>
              <a:t> </a:t>
            </a:r>
            <a:r>
              <a:rPr lang="el-GR" altLang="el-GR" sz="2400" b="1" i="1" dirty="0" smtClean="0">
                <a:latin typeface="Arial" panose="020B0604020202020204" pitchFamily="34" charset="0"/>
                <a:cs typeface="Arial" panose="020B0604020202020204" pitchFamily="34" charset="0"/>
              </a:rPr>
              <a:t>σε Σωφρονιστικά Καταστήματα  </a:t>
            </a:r>
            <a:r>
              <a:rPr lang="el-GR" altLang="el-GR" sz="2400" b="1" i="1" dirty="0">
                <a:latin typeface="Arial" panose="020B0604020202020204" pitchFamily="34" charset="0"/>
                <a:cs typeface="Arial" panose="020B0604020202020204" pitchFamily="34" charset="0"/>
              </a:rPr>
              <a:t>και </a:t>
            </a:r>
            <a:r>
              <a:rPr lang="el-GR" altLang="el-GR" sz="2400" b="1" i="1" dirty="0" smtClean="0">
                <a:latin typeface="Arial" panose="020B0604020202020204" pitchFamily="34" charset="0"/>
                <a:cs typeface="Arial" panose="020B0604020202020204" pitchFamily="34" charset="0"/>
              </a:rPr>
              <a:t>34</a:t>
            </a:r>
            <a:r>
              <a:rPr lang="en-US" altLang="el-GR" sz="2400" b="1" i="1" dirty="0" smtClean="0">
                <a:latin typeface="Arial" panose="020B0604020202020204" pitchFamily="34" charset="0"/>
                <a:cs typeface="Arial" panose="020B0604020202020204" pitchFamily="34" charset="0"/>
              </a:rPr>
              <a:t> </a:t>
            </a:r>
            <a:r>
              <a:rPr lang="el-GR" altLang="el-GR" sz="2400" b="1" i="1" dirty="0">
                <a:latin typeface="Arial" panose="020B0604020202020204" pitchFamily="34" charset="0"/>
                <a:cs typeface="Arial" panose="020B0604020202020204" pitchFamily="34" charset="0"/>
              </a:rPr>
              <a:t>τμήματα εκτός έδρας</a:t>
            </a:r>
          </a:p>
        </p:txBody>
      </p:sp>
      <p:sp>
        <p:nvSpPr>
          <p:cNvPr id="27" name="Rectangle 10"/>
          <p:cNvSpPr/>
          <p:nvPr/>
        </p:nvSpPr>
        <p:spPr>
          <a:xfrm>
            <a:off x="16165617" y="4121537"/>
            <a:ext cx="7301672" cy="1200329"/>
          </a:xfrm>
          <a:prstGeom prst="rect">
            <a:avLst/>
          </a:prstGeom>
        </p:spPr>
        <p:txBody>
          <a:bodyPr wrap="square">
            <a:spAutoFit/>
          </a:bodyPr>
          <a:lstStyle/>
          <a:p>
            <a:pPr algn="ctr"/>
            <a:r>
              <a:rPr lang="el-GR" sz="3600" dirty="0">
                <a:solidFill>
                  <a:schemeClr val="tx1">
                    <a:lumMod val="75000"/>
                    <a:lumOff val="25000"/>
                  </a:schemeClr>
                </a:solidFill>
                <a:latin typeface="Bebas Neue" pitchFamily="34" charset="0"/>
                <a:ea typeface="Open sans" pitchFamily="34" charset="0"/>
                <a:cs typeface="Arial" pitchFamily="34" charset="0"/>
              </a:rPr>
              <a:t>ΜΙΑ ΔΕΥΤΕΡΗ ΕΥΚΑΙΡΙΑ ΓΙΑ ΤΗΝ ΚΟΙΝΩΝΙΑ</a:t>
            </a:r>
          </a:p>
        </p:txBody>
      </p:sp>
      <p:sp>
        <p:nvSpPr>
          <p:cNvPr id="28" name="Text Placeholder 1"/>
          <p:cNvSpPr txBox="1">
            <a:spLocks/>
          </p:cNvSpPr>
          <p:nvPr/>
        </p:nvSpPr>
        <p:spPr>
          <a:xfrm>
            <a:off x="16165617" y="5776067"/>
            <a:ext cx="7897858" cy="6306528"/>
          </a:xfrm>
          <a:prstGeom prst="rect">
            <a:avLst/>
          </a:prstGeom>
        </p:spPr>
        <p:txBody>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solidFill>
                  <a:schemeClr val="tx1">
                    <a:lumMod val="75000"/>
                    <a:lumOff val="25000"/>
                  </a:schemeClr>
                </a:solidFill>
                <a:latin typeface="Arial" pitchFamily="34" charset="0"/>
                <a:ea typeface="Open sans" pitchFamily="34" charset="0"/>
                <a:cs typeface="Arial" pitchFamily="34" charset="0"/>
              </a:rPr>
              <a:t>Τα Σχολεία </a:t>
            </a:r>
            <a:r>
              <a:rPr lang="el-GR" sz="2800" dirty="0">
                <a:solidFill>
                  <a:schemeClr val="tx1">
                    <a:lumMod val="75000"/>
                    <a:lumOff val="25000"/>
                  </a:schemeClr>
                </a:solidFill>
                <a:latin typeface="Arial" pitchFamily="34" charset="0"/>
                <a:ea typeface="Open sans" pitchFamily="34" charset="0"/>
                <a:cs typeface="Arial" pitchFamily="34" charset="0"/>
              </a:rPr>
              <a:t>Δεύτερης Ευκαιρίας είναι ένα </a:t>
            </a:r>
            <a:r>
              <a:rPr lang="el-GR" sz="2800" b="1" dirty="0">
                <a:solidFill>
                  <a:schemeClr val="tx1">
                    <a:lumMod val="75000"/>
                    <a:lumOff val="25000"/>
                  </a:schemeClr>
                </a:solidFill>
                <a:latin typeface="Arial" pitchFamily="34" charset="0"/>
                <a:ea typeface="Open sans" pitchFamily="34" charset="0"/>
                <a:cs typeface="Arial" pitchFamily="34" charset="0"/>
              </a:rPr>
              <a:t>καινοτόμο δημόσιο Σχολείο Εκπαίδευσης Ενηλίκων</a:t>
            </a:r>
            <a:r>
              <a:rPr lang="el-GR" sz="2800" dirty="0">
                <a:solidFill>
                  <a:schemeClr val="tx1">
                    <a:lumMod val="75000"/>
                    <a:lumOff val="25000"/>
                  </a:schemeClr>
                </a:solidFill>
                <a:latin typeface="Arial" pitchFamily="34" charset="0"/>
                <a:ea typeface="Open sans" pitchFamily="34" charset="0"/>
                <a:cs typeface="Arial" pitchFamily="34" charset="0"/>
              </a:rPr>
              <a:t>, για όσους διέρρευσαν από το εκπαιδευτικό σύστημα, πριν ολοκληρώσουν </a:t>
            </a:r>
            <a:r>
              <a:rPr lang="el-GR" sz="2800" dirty="0" smtClean="0">
                <a:solidFill>
                  <a:schemeClr val="tx1">
                    <a:lumMod val="75000"/>
                    <a:lumOff val="25000"/>
                  </a:schemeClr>
                </a:solidFill>
                <a:latin typeface="Arial" pitchFamily="34" charset="0"/>
                <a:ea typeface="Open sans" pitchFamily="34" charset="0"/>
                <a:cs typeface="Arial" pitchFamily="34" charset="0"/>
              </a:rPr>
              <a:t>την εννιάχρονη </a:t>
            </a:r>
            <a:r>
              <a:rPr lang="el-GR" sz="2800" dirty="0">
                <a:solidFill>
                  <a:schemeClr val="tx1">
                    <a:lumMod val="75000"/>
                    <a:lumOff val="25000"/>
                  </a:schemeClr>
                </a:solidFill>
                <a:latin typeface="Arial" pitchFamily="34" charset="0"/>
                <a:ea typeface="Open sans" pitchFamily="34" charset="0"/>
                <a:cs typeface="Arial" pitchFamily="34" charset="0"/>
              </a:rPr>
              <a:t>υποχρεωτική τους εκπαίδευση</a:t>
            </a:r>
            <a:r>
              <a:rPr lang="el-GR" sz="2800" dirty="0" smtClean="0">
                <a:solidFill>
                  <a:schemeClr val="tx1">
                    <a:lumMod val="75000"/>
                    <a:lumOff val="25000"/>
                  </a:schemeClr>
                </a:solidFill>
                <a:latin typeface="Arial" pitchFamily="34" charset="0"/>
                <a:ea typeface="Open sans" pitchFamily="34" charset="0"/>
                <a:cs typeface="Arial" pitchFamily="34" charset="0"/>
              </a:rPr>
              <a:t>.</a:t>
            </a:r>
          </a:p>
          <a:p>
            <a:pPr marL="0" indent="0">
              <a:buNone/>
            </a:pPr>
            <a:r>
              <a:rPr lang="el-GR" sz="2800" dirty="0">
                <a:solidFill>
                  <a:schemeClr val="tx1">
                    <a:lumMod val="75000"/>
                    <a:lumOff val="25000"/>
                  </a:schemeClr>
                </a:solidFill>
                <a:latin typeface="Arial" pitchFamily="34" charset="0"/>
                <a:ea typeface="Open sans" pitchFamily="34" charset="0"/>
                <a:cs typeface="Arial" pitchFamily="34" charset="0"/>
              </a:rPr>
              <a:t>Έχουν ως βασικό </a:t>
            </a:r>
            <a:r>
              <a:rPr lang="el-GR" sz="2800" b="1" dirty="0">
                <a:solidFill>
                  <a:schemeClr val="tx1">
                    <a:lumMod val="75000"/>
                    <a:lumOff val="25000"/>
                  </a:schemeClr>
                </a:solidFill>
                <a:latin typeface="Arial" pitchFamily="34" charset="0"/>
                <a:ea typeface="Open sans" pitchFamily="34" charset="0"/>
                <a:cs typeface="Arial" pitchFamily="34" charset="0"/>
              </a:rPr>
              <a:t>στόχο</a:t>
            </a:r>
            <a:r>
              <a:rPr lang="el-GR" sz="2800" dirty="0">
                <a:solidFill>
                  <a:schemeClr val="tx1">
                    <a:lumMod val="75000"/>
                    <a:lumOff val="25000"/>
                  </a:schemeClr>
                </a:solidFill>
                <a:latin typeface="Arial" pitchFamily="34" charset="0"/>
                <a:ea typeface="Open sans" pitchFamily="34" charset="0"/>
                <a:cs typeface="Arial" pitchFamily="34" charset="0"/>
              </a:rPr>
              <a:t> να καλύψουν τα υπάρχοντα εκπαιδευτικά κενά και να αναπτύξουν βασικές γνώσεις και δεξιότητες τόσο στο γενικό πληθυσμό όσο και σε ειδικές κοινωνικές ομάδες (φυλακισμένοι – τσιγγάνοι – μετανάστες), συμβάλλοντας στην πρόληψη και στην καταπολέμηση του κοινωνικού </a:t>
            </a:r>
            <a:r>
              <a:rPr lang="el-GR" sz="2800" dirty="0" smtClean="0">
                <a:solidFill>
                  <a:schemeClr val="tx1">
                    <a:lumMod val="75000"/>
                    <a:lumOff val="25000"/>
                  </a:schemeClr>
                </a:solidFill>
                <a:latin typeface="Arial" pitchFamily="34" charset="0"/>
                <a:ea typeface="Open sans" pitchFamily="34" charset="0"/>
                <a:cs typeface="Arial" pitchFamily="34" charset="0"/>
              </a:rPr>
              <a:t>αποκλεισμού.</a:t>
            </a:r>
          </a:p>
          <a:p>
            <a:pPr marL="0" indent="0">
              <a:buNone/>
            </a:pPr>
            <a:endParaRPr lang="en-JM" sz="2800" dirty="0">
              <a:solidFill>
                <a:schemeClr val="tx1">
                  <a:lumMod val="75000"/>
                  <a:lumOff val="25000"/>
                </a:schemeClr>
              </a:solidFill>
              <a:latin typeface="Arial" pitchFamily="34" charset="0"/>
              <a:cs typeface="Arial" pitchFamily="34" charset="0"/>
            </a:endParaRPr>
          </a:p>
        </p:txBody>
      </p:sp>
      <p:sp>
        <p:nvSpPr>
          <p:cNvPr id="29" name="Text Placeholder 1"/>
          <p:cNvSpPr txBox="1">
            <a:spLocks/>
          </p:cNvSpPr>
          <p:nvPr/>
        </p:nvSpPr>
        <p:spPr>
          <a:xfrm>
            <a:off x="16389601" y="8518418"/>
            <a:ext cx="7301672" cy="3564177"/>
          </a:xfrm>
          <a:prstGeom prst="rect">
            <a:avLst/>
          </a:prstGeom>
        </p:spPr>
        <p:txBody>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solidFill>
                  <a:schemeClr val="tx1">
                    <a:lumMod val="75000"/>
                    <a:lumOff val="25000"/>
                  </a:schemeClr>
                </a:solidFill>
                <a:latin typeface="Arial" pitchFamily="34" charset="0"/>
                <a:ea typeface="Open sans" pitchFamily="34" charset="0"/>
                <a:cs typeface="Arial" pitchFamily="34" charset="0"/>
              </a:rPr>
              <a:t>.</a:t>
            </a:r>
            <a:endParaRPr lang="en-JM" sz="2800" dirty="0">
              <a:solidFill>
                <a:schemeClr val="tx1">
                  <a:lumMod val="75000"/>
                  <a:lumOff val="25000"/>
                </a:schemeClr>
              </a:solidFill>
              <a:latin typeface="Arial" pitchFamily="34" charset="0"/>
              <a:cs typeface="Arial" pitchFamily="34" charset="0"/>
            </a:endParaRPr>
          </a:p>
        </p:txBody>
      </p:sp>
      <p:pic>
        <p:nvPicPr>
          <p:cNvPr id="2" name="Εικόνα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477944" y="12558156"/>
            <a:ext cx="914400" cy="871728"/>
          </a:xfrm>
          <a:prstGeom prst="rect">
            <a:avLst/>
          </a:prstGeom>
        </p:spPr>
      </p:pic>
      <p:sp>
        <p:nvSpPr>
          <p:cNvPr id="16" name="Rectangle 33"/>
          <p:cNvSpPr/>
          <p:nvPr/>
        </p:nvSpPr>
        <p:spPr>
          <a:xfrm>
            <a:off x="8330285" y="12225849"/>
            <a:ext cx="8523770" cy="1193442"/>
          </a:xfrm>
          <a:prstGeom prst="rect">
            <a:avLst/>
          </a:prstGeom>
          <a:solidFill>
            <a:schemeClr val="bg1">
              <a:lumMod val="95000"/>
            </a:schemeClr>
          </a:solidFill>
          <a:ln w="6350">
            <a:solidFill>
              <a:schemeClr val="bg1"/>
            </a:solidFill>
          </a:ln>
          <a:effectLst>
            <a:innerShdw blurRad="1143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JM" sz="3600" dirty="0" smtClean="0">
                <a:solidFill>
                  <a:srgbClr val="0070C0"/>
                </a:solidFill>
                <a:latin typeface="BebasNEUE" pitchFamily="34" charset="0"/>
              </a:rPr>
              <a:t>www.inedivim.gr</a:t>
            </a:r>
            <a:r>
              <a:rPr lang="el-GR" sz="3600" dirty="0" smtClean="0">
                <a:solidFill>
                  <a:srgbClr val="0070C0"/>
                </a:solidFill>
                <a:latin typeface="BebasNEUE" pitchFamily="34" charset="0"/>
              </a:rPr>
              <a:t> </a:t>
            </a:r>
            <a:endParaRPr lang="en-US" sz="3600" dirty="0" smtClean="0">
              <a:solidFill>
                <a:srgbClr val="0070C0"/>
              </a:solidFill>
              <a:latin typeface="BebasNEUE" pitchFamily="34" charset="0"/>
            </a:endParaRPr>
          </a:p>
          <a:p>
            <a:pPr algn="ctr"/>
            <a:r>
              <a:rPr lang="en-US" sz="3600" dirty="0" smtClean="0">
                <a:solidFill>
                  <a:srgbClr val="0070C0"/>
                </a:solidFill>
                <a:latin typeface="BebasNEUE" pitchFamily="34" charset="0"/>
              </a:rPr>
              <a:t>www.sde.inedivim.gr</a:t>
            </a:r>
            <a:endParaRPr lang="en-JM" sz="3600" dirty="0">
              <a:solidFill>
                <a:srgbClr val="0070C0"/>
              </a:solidFill>
              <a:latin typeface="BebasNEUE" pitchFamily="34" charset="0"/>
            </a:endParaRPr>
          </a:p>
        </p:txBody>
      </p:sp>
      <p:sp>
        <p:nvSpPr>
          <p:cNvPr id="17" name="Oval 4"/>
          <p:cNvSpPr/>
          <p:nvPr/>
        </p:nvSpPr>
        <p:spPr>
          <a:xfrm>
            <a:off x="10811217" y="6673596"/>
            <a:ext cx="2557938" cy="2647356"/>
          </a:xfrm>
          <a:prstGeom prst="ellipse">
            <a:avLst/>
          </a:prstGeom>
          <a:no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5400" dirty="0">
                <a:solidFill>
                  <a:schemeClr val="tx1"/>
                </a:solidFill>
              </a:rPr>
              <a:t>18</a:t>
            </a:r>
            <a:endParaRPr lang="el-GR" sz="4000" dirty="0">
              <a:solidFill>
                <a:schemeClr val="tx1"/>
              </a:solidFill>
            </a:endParaRPr>
          </a:p>
        </p:txBody>
      </p:sp>
      <p:sp>
        <p:nvSpPr>
          <p:cNvPr id="18" name="Oval 4"/>
          <p:cNvSpPr/>
          <p:nvPr/>
        </p:nvSpPr>
        <p:spPr>
          <a:xfrm>
            <a:off x="5150040" y="8734251"/>
            <a:ext cx="2557938" cy="2647356"/>
          </a:xfrm>
          <a:prstGeom prst="ellipse">
            <a:avLst/>
          </a:prstGeom>
          <a:no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4000" dirty="0">
              <a:solidFill>
                <a:schemeClr val="tx1"/>
              </a:solidFill>
            </a:endParaRPr>
          </a:p>
        </p:txBody>
      </p:sp>
      <p:pic>
        <p:nvPicPr>
          <p:cNvPr id="19"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46848" y="9453030"/>
            <a:ext cx="2661130" cy="1445750"/>
          </a:xfrm>
          <a:prstGeom prst="rect">
            <a:avLst/>
          </a:prstGeom>
        </p:spPr>
      </p:pic>
      <p:sp>
        <p:nvSpPr>
          <p:cNvPr id="20" name="Oval 4"/>
          <p:cNvSpPr/>
          <p:nvPr/>
        </p:nvSpPr>
        <p:spPr>
          <a:xfrm>
            <a:off x="1507888" y="6737794"/>
            <a:ext cx="2557938" cy="2647356"/>
          </a:xfrm>
          <a:prstGeom prst="ellipse">
            <a:avLst/>
          </a:prstGeom>
          <a:no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5400" dirty="0" smtClean="0">
                <a:solidFill>
                  <a:schemeClr val="tx1"/>
                </a:solidFill>
              </a:rPr>
              <a:t>82</a:t>
            </a:r>
            <a:endParaRPr lang="el-GR" sz="4000" dirty="0">
              <a:solidFill>
                <a:schemeClr val="tx1"/>
              </a:solidFill>
            </a:endParaRPr>
          </a:p>
        </p:txBody>
      </p:sp>
      <p:pic>
        <p:nvPicPr>
          <p:cNvPr id="3" name="Εικόνα 2"/>
          <p:cNvPicPr>
            <a:picLocks noChangeAspect="1"/>
          </p:cNvPicPr>
          <p:nvPr/>
        </p:nvPicPr>
        <p:blipFill>
          <a:blip r:embed="rId5"/>
          <a:stretch>
            <a:fillRect/>
          </a:stretch>
        </p:blipFill>
        <p:spPr>
          <a:xfrm>
            <a:off x="17290472" y="12225849"/>
            <a:ext cx="2277688" cy="1193442"/>
          </a:xfrm>
          <a:prstGeom prst="rect">
            <a:avLst/>
          </a:prstGeom>
        </p:spPr>
      </p:pic>
    </p:spTree>
    <p:extLst>
      <p:ext uri="{BB962C8B-B14F-4D97-AF65-F5344CB8AC3E}">
        <p14:creationId xmlns:p14="http://schemas.microsoft.com/office/powerpoint/2010/main" val="118926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29"/>
                                        </p:tgtEl>
                                      </p:cBhvr>
                                    </p:animEffect>
                                    <p:animScale>
                                      <p:cBhvr>
                                        <p:cTn id="7" dur="250" autoRev="1" fill="hold"/>
                                        <p:tgtEl>
                                          <p:spTgt spid="29"/>
                                        </p:tgtEl>
                                      </p:cBhvr>
                                      <p:by x="105000" y="105000"/>
                                    </p:animScale>
                                  </p:childTnLst>
                                </p:cTn>
                              </p:par>
                              <p:par>
                                <p:cTn id="8" presetID="1"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355488" y="551329"/>
            <a:ext cx="15934984" cy="2974866"/>
          </a:xfrm>
          <a:prstGeom prst="rect">
            <a:avLst/>
          </a:prstGeom>
        </p:spPr>
        <p:txBody>
          <a:bodyPr vert="horz" lIns="91440" tIns="45720" rIns="91440" bIns="45720" rtlCol="0" anchor="ctr">
            <a:normAutofit/>
          </a:bodyPr>
          <a:lstStyle>
            <a:lvl1pPr algn="l" defTabSz="1818010" rtl="0" eaLnBrk="1" latinLnBrk="0" hangingPunct="1">
              <a:lnSpc>
                <a:spcPct val="90000"/>
              </a:lnSpc>
              <a:spcBef>
                <a:spcPct val="0"/>
              </a:spcBef>
              <a:buNone/>
              <a:defRPr sz="6000" kern="1200">
                <a:solidFill>
                  <a:srgbClr val="19BEDE"/>
                </a:solidFill>
                <a:latin typeface="Trebuchet MS" panose="020B0603020202020204" pitchFamily="34" charset="0"/>
                <a:ea typeface="+mj-ea"/>
                <a:cs typeface="+mj-cs"/>
              </a:defRPr>
            </a:lvl1pPr>
          </a:lstStyle>
          <a:p>
            <a:r>
              <a:rPr lang="el-GR" sz="8800" dirty="0" smtClean="0"/>
              <a:t>ΣΧΟΛΕΙΑ </a:t>
            </a:r>
            <a:r>
              <a:rPr lang="el-GR" sz="8800" dirty="0" smtClean="0">
                <a:solidFill>
                  <a:srgbClr val="0070C0"/>
                </a:solidFill>
              </a:rPr>
              <a:t>ΔΕΥΤΕΡΗΣ ΕΥΚΑΙΡΙΑΣ</a:t>
            </a:r>
            <a:endParaRPr lang="en-JM" sz="8800" dirty="0">
              <a:solidFill>
                <a:srgbClr val="0070C0"/>
              </a:solidFill>
            </a:endParaRPr>
          </a:p>
        </p:txBody>
      </p:sp>
      <p:pic>
        <p:nvPicPr>
          <p:cNvPr id="12" name="Εικόνα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75036" y="440655"/>
            <a:ext cx="3599695" cy="3599695"/>
          </a:xfrm>
          <a:prstGeom prst="rect">
            <a:avLst/>
          </a:prstGeom>
        </p:spPr>
      </p:pic>
      <p:pic>
        <p:nvPicPr>
          <p:cNvPr id="2" name="Εικόνα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477944" y="12558156"/>
            <a:ext cx="914400" cy="871728"/>
          </a:xfrm>
          <a:prstGeom prst="rect">
            <a:avLst/>
          </a:prstGeom>
        </p:spPr>
      </p:pic>
      <p:sp>
        <p:nvSpPr>
          <p:cNvPr id="16" name="Rectangle 33"/>
          <p:cNvSpPr/>
          <p:nvPr/>
        </p:nvSpPr>
        <p:spPr>
          <a:xfrm>
            <a:off x="8330285" y="12225849"/>
            <a:ext cx="8523770" cy="1193442"/>
          </a:xfrm>
          <a:prstGeom prst="rect">
            <a:avLst/>
          </a:prstGeom>
          <a:solidFill>
            <a:schemeClr val="bg1">
              <a:lumMod val="95000"/>
            </a:schemeClr>
          </a:solidFill>
          <a:ln w="6350">
            <a:solidFill>
              <a:schemeClr val="bg1"/>
            </a:solidFill>
          </a:ln>
          <a:effectLst>
            <a:innerShdw blurRad="1143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JM" sz="3600" dirty="0" smtClean="0">
                <a:solidFill>
                  <a:srgbClr val="0070C0"/>
                </a:solidFill>
                <a:latin typeface="BebasNEUE" pitchFamily="34" charset="0"/>
              </a:rPr>
              <a:t>www.inedivim.gr</a:t>
            </a:r>
            <a:r>
              <a:rPr lang="el-GR" sz="3600" dirty="0" smtClean="0">
                <a:solidFill>
                  <a:srgbClr val="0070C0"/>
                </a:solidFill>
                <a:latin typeface="BebasNEUE" pitchFamily="34" charset="0"/>
              </a:rPr>
              <a:t> </a:t>
            </a:r>
            <a:endParaRPr lang="en-US" sz="3600" dirty="0" smtClean="0">
              <a:solidFill>
                <a:srgbClr val="0070C0"/>
              </a:solidFill>
              <a:latin typeface="BebasNEUE" pitchFamily="34" charset="0"/>
            </a:endParaRPr>
          </a:p>
          <a:p>
            <a:pPr algn="ctr"/>
            <a:r>
              <a:rPr lang="en-US" sz="3600" dirty="0" smtClean="0">
                <a:solidFill>
                  <a:srgbClr val="0070C0"/>
                </a:solidFill>
                <a:latin typeface="BebasNEUE" pitchFamily="34" charset="0"/>
              </a:rPr>
              <a:t>www.sde.inedivim.gr</a:t>
            </a:r>
            <a:endParaRPr lang="en-JM" sz="3600" dirty="0">
              <a:solidFill>
                <a:srgbClr val="0070C0"/>
              </a:solidFill>
              <a:latin typeface="BebasNEUE" pitchFamily="34" charset="0"/>
            </a:endParaRPr>
          </a:p>
        </p:txBody>
      </p:sp>
      <p:sp>
        <p:nvSpPr>
          <p:cNvPr id="20" name="TextBox 19"/>
          <p:cNvSpPr txBox="1"/>
          <p:nvPr/>
        </p:nvSpPr>
        <p:spPr>
          <a:xfrm>
            <a:off x="551480" y="5596097"/>
            <a:ext cx="7252852" cy="2862322"/>
          </a:xfrm>
          <a:prstGeom prst="rect">
            <a:avLst/>
          </a:prstGeom>
          <a:noFill/>
        </p:spPr>
        <p:txBody>
          <a:bodyPr wrap="square" rtlCol="0">
            <a:spAutoFit/>
          </a:bodyPr>
          <a:lstStyle/>
          <a:p>
            <a:r>
              <a:rPr lang="el-GR" sz="3600" b="1" dirty="0" smtClean="0"/>
              <a:t>Σήμερα, λειτουργούν 82 Σ.Δ.Ε. </a:t>
            </a:r>
          </a:p>
          <a:p>
            <a:r>
              <a:rPr lang="el-GR" sz="3600" b="1" dirty="0" smtClean="0"/>
              <a:t>εκ των οποίων 12 σε Καταστήματα Κράτησης και 34 τμήματα εκτός έδρας, στις 13 Περιφέρειες της χώρας.</a:t>
            </a:r>
            <a:endParaRPr lang="el-GR" sz="3600" b="1" dirty="0"/>
          </a:p>
        </p:txBody>
      </p:sp>
      <p:pic>
        <p:nvPicPr>
          <p:cNvPr id="4" name="Εικόνα 3"/>
          <p:cNvPicPr>
            <a:picLocks noChangeAspect="1"/>
          </p:cNvPicPr>
          <p:nvPr/>
        </p:nvPicPr>
        <p:blipFill>
          <a:blip r:embed="rId4"/>
          <a:stretch>
            <a:fillRect/>
          </a:stretch>
        </p:blipFill>
        <p:spPr>
          <a:xfrm>
            <a:off x="7000324" y="2621231"/>
            <a:ext cx="9340076" cy="9248507"/>
          </a:xfrm>
          <a:prstGeom prst="rect">
            <a:avLst/>
          </a:prstGeom>
        </p:spPr>
      </p:pic>
      <p:pic>
        <p:nvPicPr>
          <p:cNvPr id="5" name="Εικόνα 4"/>
          <p:cNvPicPr>
            <a:picLocks noChangeAspect="1"/>
          </p:cNvPicPr>
          <p:nvPr/>
        </p:nvPicPr>
        <p:blipFill>
          <a:blip r:embed="rId5"/>
          <a:stretch>
            <a:fillRect/>
          </a:stretch>
        </p:blipFill>
        <p:spPr>
          <a:xfrm>
            <a:off x="16998045" y="4202836"/>
            <a:ext cx="6203187" cy="5950854"/>
          </a:xfrm>
          <a:prstGeom prst="rect">
            <a:avLst/>
          </a:prstGeom>
        </p:spPr>
      </p:pic>
    </p:spTree>
    <p:extLst>
      <p:ext uri="{BB962C8B-B14F-4D97-AF65-F5344CB8AC3E}">
        <p14:creationId xmlns:p14="http://schemas.microsoft.com/office/powerpoint/2010/main" val="39377985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4400" b="1" dirty="0"/>
              <a:t>Ο Ρόλος ΙΝΕΔΙΒΙΜ</a:t>
            </a:r>
            <a:endParaRPr lang="el-GR" sz="4400" dirty="0"/>
          </a:p>
        </p:txBody>
      </p:sp>
      <p:pic>
        <p:nvPicPr>
          <p:cNvPr id="5" name="Θέση περιεχομένου 4"/>
          <p:cNvPicPr>
            <a:picLocks noGrp="1" noChangeAspect="1"/>
          </p:cNvPicPr>
          <p:nvPr>
            <p:ph idx="1"/>
          </p:nvPr>
        </p:nvPicPr>
        <p:blipFill>
          <a:blip r:embed="rId2"/>
          <a:stretch>
            <a:fillRect/>
          </a:stretch>
        </p:blipFill>
        <p:spPr>
          <a:xfrm>
            <a:off x="1544468" y="2217560"/>
            <a:ext cx="2895851" cy="2548349"/>
          </a:xfrm>
          <a:prstGeom prst="rect">
            <a:avLst/>
          </a:prstGeom>
        </p:spPr>
      </p:pic>
      <p:sp>
        <p:nvSpPr>
          <p:cNvPr id="7" name="Ορθογώνιο 6"/>
          <p:cNvSpPr/>
          <p:nvPr/>
        </p:nvSpPr>
        <p:spPr>
          <a:xfrm>
            <a:off x="5769034" y="1862050"/>
            <a:ext cx="17020168" cy="12029703"/>
          </a:xfrm>
          <a:prstGeom prst="rect">
            <a:avLst/>
          </a:prstGeom>
        </p:spPr>
        <p:txBody>
          <a:bodyPr wrap="square">
            <a:spAutoFit/>
          </a:bodyPr>
          <a:lstStyle/>
          <a:p>
            <a:pPr algn="just"/>
            <a:r>
              <a:rPr lang="el-GR" sz="3200" dirty="0" smtClean="0">
                <a:solidFill>
                  <a:schemeClr val="accent1">
                    <a:lumMod val="75000"/>
                  </a:schemeClr>
                </a:solidFill>
              </a:rPr>
              <a:t>Το </a:t>
            </a:r>
            <a:r>
              <a:rPr lang="el-GR" sz="3200" dirty="0">
                <a:solidFill>
                  <a:schemeClr val="accent1">
                    <a:lumMod val="75000"/>
                  </a:schemeClr>
                </a:solidFill>
              </a:rPr>
              <a:t>Ίδρυμα Νεολαίας και Διά Βίου Μάθησης, </a:t>
            </a:r>
            <a:r>
              <a:rPr lang="el-GR" sz="3200" dirty="0" smtClean="0">
                <a:solidFill>
                  <a:schemeClr val="accent1">
                    <a:lumMod val="75000"/>
                  </a:schemeClr>
                </a:solidFill>
              </a:rPr>
              <a:t>Ν.Π.Ι.Δ., εποπτευόμενο από το </a:t>
            </a:r>
            <a:r>
              <a:rPr lang="el-GR" sz="3200" dirty="0">
                <a:solidFill>
                  <a:schemeClr val="accent1">
                    <a:lumMod val="75000"/>
                  </a:schemeClr>
                </a:solidFill>
              </a:rPr>
              <a:t>Υπουργείο Παιδείας, Θρησκευμάτων και Αθλητισμού, αποτελεί τον </a:t>
            </a:r>
            <a:r>
              <a:rPr lang="el-GR" sz="3200" b="1" dirty="0">
                <a:solidFill>
                  <a:schemeClr val="accent1">
                    <a:lumMod val="75000"/>
                  </a:schemeClr>
                </a:solidFill>
              </a:rPr>
              <a:t>υπεύθυνο φορέα υλοποίησης της Πράξης «Σχολεία Δεύτερης Ευκαιρίας (Σ.Δ.Ε.)»</a:t>
            </a:r>
            <a:r>
              <a:rPr lang="el-GR" sz="3200" dirty="0">
                <a:solidFill>
                  <a:schemeClr val="accent1">
                    <a:lumMod val="75000"/>
                  </a:schemeClr>
                </a:solidFill>
              </a:rPr>
              <a:t>, ΟΠΣ 6003234, η οποία εντάσσεται στο Πρόγραμμα «Ανθρώπινο Δυναμικό και Κοινωνική Συνοχή» και συγχρηματοδοτείται από την Ελλάδα και την Ευρωπαϊκή Ένωση (ΕΚΤ+), με διάρκεια από </a:t>
            </a:r>
            <a:r>
              <a:rPr lang="el-GR" sz="3200" dirty="0" smtClean="0">
                <a:solidFill>
                  <a:schemeClr val="accent1">
                    <a:lumMod val="75000"/>
                  </a:schemeClr>
                </a:solidFill>
              </a:rPr>
              <a:t>09/2023 έως 12/2027 και </a:t>
            </a:r>
            <a:r>
              <a:rPr lang="el-GR" sz="3200" b="1" dirty="0" smtClean="0">
                <a:solidFill>
                  <a:schemeClr val="accent1">
                    <a:lumMod val="75000"/>
                  </a:schemeClr>
                </a:solidFill>
              </a:rPr>
              <a:t>συνολικό προϋπολογισμό</a:t>
            </a:r>
            <a:r>
              <a:rPr lang="el-GR" sz="3200" b="1" dirty="0">
                <a:solidFill>
                  <a:schemeClr val="accent1">
                    <a:lumMod val="75000"/>
                  </a:schemeClr>
                </a:solidFill>
              </a:rPr>
              <a:t>: 25.303.023,00 €.</a:t>
            </a:r>
            <a:endParaRPr lang="en-US" sz="3200" b="1" dirty="0">
              <a:solidFill>
                <a:schemeClr val="accent1">
                  <a:lumMod val="75000"/>
                </a:schemeClr>
              </a:solidFill>
            </a:endParaRPr>
          </a:p>
          <a:p>
            <a:endParaRPr lang="en-US" sz="3200" dirty="0">
              <a:solidFill>
                <a:schemeClr val="accent1">
                  <a:lumMod val="75000"/>
                </a:schemeClr>
              </a:solidFill>
            </a:endParaRPr>
          </a:p>
          <a:p>
            <a:r>
              <a:rPr lang="el-GR" sz="3200" dirty="0" smtClean="0">
                <a:solidFill>
                  <a:schemeClr val="accent1">
                    <a:lumMod val="75000"/>
                  </a:schemeClr>
                </a:solidFill>
              </a:rPr>
              <a:t>Τα </a:t>
            </a:r>
            <a:r>
              <a:rPr lang="el-GR" sz="3200" dirty="0">
                <a:solidFill>
                  <a:schemeClr val="accent1">
                    <a:lumMod val="75000"/>
                  </a:schemeClr>
                </a:solidFill>
              </a:rPr>
              <a:t>τελευταία χρόνια, κάναμε κάτι απλό αλλά ουσιαστικό: ξαναδώσαμε ζωή στα ΣΔΕ</a:t>
            </a:r>
            <a:r>
              <a:rPr lang="el-GR" sz="3200" dirty="0" smtClean="0">
                <a:solidFill>
                  <a:schemeClr val="accent1">
                    <a:lumMod val="75000"/>
                  </a:schemeClr>
                </a:solidFill>
              </a:rPr>
              <a:t>!</a:t>
            </a:r>
          </a:p>
          <a:p>
            <a:endParaRPr lang="el-GR" sz="3200" dirty="0">
              <a:solidFill>
                <a:schemeClr val="accent1">
                  <a:lumMod val="75000"/>
                </a:schemeClr>
              </a:solidFill>
            </a:endParaRPr>
          </a:p>
          <a:p>
            <a:pPr algn="just"/>
            <a:r>
              <a:rPr lang="el-GR" sz="3200" dirty="0">
                <a:solidFill>
                  <a:schemeClr val="accent1">
                    <a:lumMod val="75000"/>
                  </a:schemeClr>
                </a:solidFill>
              </a:rPr>
              <a:t>Με ανασχεδιασμό των διαδικασιών, ενισχύσαμε ουσιαστικά τα </a:t>
            </a:r>
            <a:r>
              <a:rPr lang="el-GR" sz="3200" dirty="0" smtClean="0">
                <a:solidFill>
                  <a:schemeClr val="accent1">
                    <a:lumMod val="75000"/>
                  </a:schemeClr>
                </a:solidFill>
              </a:rPr>
              <a:t>ΣΔΕ και υλοποιήσαμε </a:t>
            </a:r>
            <a:r>
              <a:rPr lang="el-GR" sz="3200" dirty="0">
                <a:solidFill>
                  <a:schemeClr val="accent1">
                    <a:lumMod val="75000"/>
                  </a:schemeClr>
                </a:solidFill>
              </a:rPr>
              <a:t>δράσεις που είχαν να γίνουν χρόνια:</a:t>
            </a:r>
          </a:p>
          <a:p>
            <a:r>
              <a:rPr lang="el-GR" sz="3200" dirty="0">
                <a:solidFill>
                  <a:schemeClr val="accent1">
                    <a:lumMod val="75000"/>
                  </a:schemeClr>
                </a:solidFill>
              </a:rPr>
              <a:t> Εκπαιδευτικές Επισκέψεις</a:t>
            </a:r>
          </a:p>
          <a:p>
            <a:r>
              <a:rPr lang="el-GR" sz="3200" dirty="0">
                <a:solidFill>
                  <a:schemeClr val="accent1">
                    <a:lumMod val="75000"/>
                  </a:schemeClr>
                </a:solidFill>
              </a:rPr>
              <a:t> Εκδηλώσεις ενημέρωσης – ομιλίες</a:t>
            </a:r>
          </a:p>
          <a:p>
            <a:r>
              <a:rPr lang="el-GR" sz="3200" dirty="0">
                <a:solidFill>
                  <a:schemeClr val="accent1">
                    <a:lumMod val="75000"/>
                  </a:schemeClr>
                </a:solidFill>
              </a:rPr>
              <a:t>Ημερίδες ενημέρωσης και ευαισθητοποίησης της τοπικής κοινωνίας</a:t>
            </a:r>
          </a:p>
          <a:p>
            <a:r>
              <a:rPr lang="el-GR" sz="3200" dirty="0" smtClean="0">
                <a:solidFill>
                  <a:schemeClr val="accent1">
                    <a:lumMod val="75000"/>
                  </a:schemeClr>
                </a:solidFill>
              </a:rPr>
              <a:t>Προμήθεια Εργαστηριακών </a:t>
            </a:r>
            <a:r>
              <a:rPr lang="el-GR" sz="3200" dirty="0">
                <a:solidFill>
                  <a:schemeClr val="accent1">
                    <a:lumMod val="75000"/>
                  </a:schemeClr>
                </a:solidFill>
              </a:rPr>
              <a:t>υλικά – </a:t>
            </a:r>
            <a:r>
              <a:rPr lang="el-GR" sz="3200" dirty="0" err="1">
                <a:solidFill>
                  <a:schemeClr val="accent1">
                    <a:lumMod val="75000"/>
                  </a:schemeClr>
                </a:solidFill>
              </a:rPr>
              <a:t>projects</a:t>
            </a:r>
            <a:endParaRPr lang="el-GR" sz="3200" dirty="0">
              <a:solidFill>
                <a:schemeClr val="accent1">
                  <a:lumMod val="75000"/>
                </a:schemeClr>
              </a:solidFill>
            </a:endParaRPr>
          </a:p>
          <a:p>
            <a:r>
              <a:rPr lang="el-GR" sz="3200" dirty="0">
                <a:solidFill>
                  <a:schemeClr val="accent1">
                    <a:lumMod val="75000"/>
                  </a:schemeClr>
                </a:solidFill>
              </a:rPr>
              <a:t>Προμήθεια γραφικής ύλης, Πετρελαίου θέρμανσης, κλπ.</a:t>
            </a:r>
          </a:p>
          <a:p>
            <a:r>
              <a:rPr lang="el-GR" sz="3200" dirty="0">
                <a:solidFill>
                  <a:schemeClr val="accent1">
                    <a:lumMod val="75000"/>
                  </a:schemeClr>
                </a:solidFill>
              </a:rPr>
              <a:t>Επισκευή  και συντήρηση μηχανημάτων Σ.Δ.Ε</a:t>
            </a:r>
          </a:p>
          <a:p>
            <a:r>
              <a:rPr lang="el-GR" sz="3200" dirty="0">
                <a:solidFill>
                  <a:schemeClr val="accent1">
                    <a:lumMod val="75000"/>
                  </a:schemeClr>
                </a:solidFill>
              </a:rPr>
              <a:t>Πιστοποίηση χρήσης Η/Υ</a:t>
            </a:r>
          </a:p>
          <a:p>
            <a:r>
              <a:rPr lang="el-GR" sz="3200" dirty="0">
                <a:solidFill>
                  <a:schemeClr val="accent1">
                    <a:lumMod val="75000"/>
                  </a:schemeClr>
                </a:solidFill>
              </a:rPr>
              <a:t>Αγορά βιβλίων</a:t>
            </a:r>
          </a:p>
          <a:p>
            <a:endParaRPr lang="el-GR" sz="3200" dirty="0" smtClean="0">
              <a:solidFill>
                <a:schemeClr val="accent1">
                  <a:lumMod val="75000"/>
                </a:schemeClr>
              </a:solidFill>
            </a:endParaRPr>
          </a:p>
          <a:p>
            <a:r>
              <a:rPr lang="el-GR" sz="3200" b="1" dirty="0" smtClean="0">
                <a:solidFill>
                  <a:schemeClr val="accent1">
                    <a:lumMod val="75000"/>
                  </a:schemeClr>
                </a:solidFill>
              </a:rPr>
              <a:t>Μεγάλο </a:t>
            </a:r>
            <a:r>
              <a:rPr lang="el-GR" sz="3200" b="1" dirty="0">
                <a:solidFill>
                  <a:schemeClr val="accent1">
                    <a:lumMod val="75000"/>
                  </a:schemeClr>
                </a:solidFill>
              </a:rPr>
              <a:t>μας όραμα – «Λύκειο Δεύτερης Ευκαιρίας»: </a:t>
            </a:r>
            <a:r>
              <a:rPr lang="el-GR" sz="3200" dirty="0">
                <a:solidFill>
                  <a:schemeClr val="accent1">
                    <a:lumMod val="75000"/>
                  </a:schemeClr>
                </a:solidFill>
              </a:rPr>
              <a:t>Κοιτάμε μπροστά. Εκπονήσαμε μελέτη σκοπιμότητας για το </a:t>
            </a:r>
            <a:r>
              <a:rPr lang="el-GR" sz="3200" b="1" dirty="0">
                <a:solidFill>
                  <a:schemeClr val="accent1">
                    <a:lumMod val="75000"/>
                  </a:schemeClr>
                </a:solidFill>
              </a:rPr>
              <a:t>Λύκειο Δεύτερης Ευκαιρίας</a:t>
            </a:r>
            <a:r>
              <a:rPr lang="el-GR" sz="3200" dirty="0">
                <a:solidFill>
                  <a:schemeClr val="accent1">
                    <a:lumMod val="75000"/>
                  </a:schemeClr>
                </a:solidFill>
              </a:rPr>
              <a:t>, ένα επόμενο, αναγκαίο βήμα, που έχει ήδη προωθηθεί στο Υπουργείο Παιδείας.</a:t>
            </a:r>
          </a:p>
          <a:p>
            <a:endParaRPr lang="el-GR" dirty="0"/>
          </a:p>
          <a:p>
            <a:endParaRPr lang="el-GR" dirty="0"/>
          </a:p>
        </p:txBody>
      </p:sp>
    </p:spTree>
    <p:extLst>
      <p:ext uri="{BB962C8B-B14F-4D97-AF65-F5344CB8AC3E}">
        <p14:creationId xmlns:p14="http://schemas.microsoft.com/office/powerpoint/2010/main" val="2224091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666468" y="730251"/>
            <a:ext cx="13862003" cy="1637392"/>
          </a:xfrm>
        </p:spPr>
        <p:txBody>
          <a:bodyPr>
            <a:noAutofit/>
          </a:bodyPr>
          <a:lstStyle/>
          <a:p>
            <a:r>
              <a:rPr lang="el-GR" dirty="0" smtClean="0"/>
              <a:t>Υλοποίηση Φυσικού Αντικειμένου συγχρηματοδοτούμενης Πράξης</a:t>
            </a:r>
            <a:endParaRPr lang="el-GR" dirty="0"/>
          </a:p>
        </p:txBody>
      </p:sp>
      <p:sp>
        <p:nvSpPr>
          <p:cNvPr id="3" name="Θέση περιεχομένου 2"/>
          <p:cNvSpPr>
            <a:spLocks noGrp="1"/>
          </p:cNvSpPr>
          <p:nvPr>
            <p:ph idx="1"/>
          </p:nvPr>
        </p:nvSpPr>
        <p:spPr>
          <a:xfrm>
            <a:off x="1666468" y="3265714"/>
            <a:ext cx="20964932" cy="9088212"/>
          </a:xfrm>
        </p:spPr>
        <p:txBody>
          <a:bodyPr/>
          <a:lstStyle/>
          <a:p>
            <a:pPr marL="0" indent="0">
              <a:buNone/>
            </a:pPr>
            <a:endParaRPr lang="el-GR" dirty="0" smtClean="0"/>
          </a:p>
          <a:p>
            <a:pPr marL="0" indent="0">
              <a:buNone/>
            </a:pPr>
            <a:r>
              <a:rPr lang="el-GR" dirty="0" smtClean="0"/>
              <a:t>Α) </a:t>
            </a:r>
            <a:r>
              <a:rPr lang="el-GR" u="sng" dirty="0" smtClean="0"/>
              <a:t>Στελέχωση Σ.Δ.Ε. σχ. έτος </a:t>
            </a:r>
            <a:r>
              <a:rPr lang="el-GR" b="1" u="sng" dirty="0" smtClean="0"/>
              <a:t>2025-2026:</a:t>
            </a:r>
          </a:p>
          <a:p>
            <a:r>
              <a:rPr lang="el-GR" dirty="0" smtClean="0"/>
              <a:t>Νέο Μητρώο Εκπαιδευτών, Συμβούλων Σταδιοδρομίας και Συμβούλων Ψυχολόγων</a:t>
            </a:r>
          </a:p>
          <a:p>
            <a:r>
              <a:rPr lang="el-GR" dirty="0" smtClean="0"/>
              <a:t>Κάλυψη εκπαιδευτικών κενών με </a:t>
            </a:r>
            <a:r>
              <a:rPr lang="el-GR" b="1" dirty="0" smtClean="0"/>
              <a:t>1.037 </a:t>
            </a:r>
            <a:r>
              <a:rPr lang="el-GR" dirty="0" smtClean="0"/>
              <a:t>εκπαιδευτές </a:t>
            </a:r>
          </a:p>
          <a:p>
            <a:r>
              <a:rPr lang="el-GR" dirty="0" smtClean="0"/>
              <a:t>Παροχή συμβουλευτικών υπηρεσιών από </a:t>
            </a:r>
            <a:r>
              <a:rPr lang="el-GR" b="1" dirty="0" smtClean="0"/>
              <a:t>226</a:t>
            </a:r>
            <a:r>
              <a:rPr lang="el-GR" dirty="0" smtClean="0"/>
              <a:t> </a:t>
            </a:r>
            <a:r>
              <a:rPr lang="el-GR" dirty="0" smtClean="0"/>
              <a:t>Συμβούλους Σταδιοδρομίας και Συμβούλους Ψυχολόγους</a:t>
            </a:r>
          </a:p>
          <a:p>
            <a:pPr marL="0" indent="0">
              <a:buNone/>
            </a:pPr>
            <a:r>
              <a:rPr lang="el-GR" dirty="0" smtClean="0"/>
              <a:t>Β)</a:t>
            </a:r>
            <a:r>
              <a:rPr lang="el-GR" b="1" u="sng" dirty="0"/>
              <a:t> Ωφελούμενοι-εκπαιδευόμενοι </a:t>
            </a:r>
            <a:r>
              <a:rPr lang="el-GR" b="1" u="sng" dirty="0" smtClean="0"/>
              <a:t>:</a:t>
            </a:r>
          </a:p>
          <a:p>
            <a:pPr marL="0" indent="0">
              <a:buNone/>
            </a:pPr>
            <a:r>
              <a:rPr lang="el-GR" b="1" dirty="0" smtClean="0"/>
              <a:t>   </a:t>
            </a:r>
            <a:r>
              <a:rPr lang="el-GR" b="1" dirty="0" smtClean="0"/>
              <a:t>6.764</a:t>
            </a:r>
            <a:r>
              <a:rPr lang="el-GR" dirty="0" smtClean="0"/>
              <a:t> </a:t>
            </a:r>
            <a:r>
              <a:rPr lang="el-GR" dirty="0"/>
              <a:t>εκπαιδευόμενοι  (Α΄ και Β΄ Κύκλος)</a:t>
            </a:r>
          </a:p>
          <a:p>
            <a:pPr marL="0" indent="0">
              <a:buNone/>
            </a:pPr>
            <a:endParaRPr lang="el-GR" dirty="0"/>
          </a:p>
          <a:p>
            <a:pPr marL="0" indent="0">
              <a:buNone/>
            </a:pPr>
            <a:endParaRPr lang="el-GR" dirty="0"/>
          </a:p>
        </p:txBody>
      </p:sp>
      <p:pic>
        <p:nvPicPr>
          <p:cNvPr id="4" name="Εικόνα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15875" y="0"/>
            <a:ext cx="3599695" cy="3599695"/>
          </a:xfrm>
          <a:prstGeom prst="rect">
            <a:avLst/>
          </a:prstGeom>
        </p:spPr>
      </p:pic>
      <p:pic>
        <p:nvPicPr>
          <p:cNvPr id="6" name="Εικόνα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477944" y="12558156"/>
            <a:ext cx="914400" cy="871728"/>
          </a:xfrm>
          <a:prstGeom prst="rect">
            <a:avLst/>
          </a:prstGeom>
        </p:spPr>
      </p:pic>
    </p:spTree>
    <p:extLst>
      <p:ext uri="{BB962C8B-B14F-4D97-AF65-F5344CB8AC3E}">
        <p14:creationId xmlns:p14="http://schemas.microsoft.com/office/powerpoint/2010/main" val="16483752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666468" y="730251"/>
            <a:ext cx="11800150" cy="1131800"/>
          </a:xfrm>
        </p:spPr>
        <p:txBody>
          <a:bodyPr>
            <a:normAutofit fontScale="90000"/>
          </a:bodyPr>
          <a:lstStyle/>
          <a:p>
            <a:r>
              <a:rPr lang="el-GR" dirty="0"/>
              <a:t>Υλοποίηση </a:t>
            </a:r>
            <a:r>
              <a:rPr lang="el-GR" dirty="0" smtClean="0"/>
              <a:t>Οικονομικού </a:t>
            </a:r>
            <a:r>
              <a:rPr lang="el-GR" dirty="0"/>
              <a:t>Αντικειμένου συγχρηματοδοτούμενης Πράξης</a:t>
            </a:r>
          </a:p>
        </p:txBody>
      </p:sp>
      <p:sp>
        <p:nvSpPr>
          <p:cNvPr id="3" name="Θέση περιεχομένου 2"/>
          <p:cNvSpPr>
            <a:spLocks noGrp="1"/>
          </p:cNvSpPr>
          <p:nvPr>
            <p:ph idx="1"/>
          </p:nvPr>
        </p:nvSpPr>
        <p:spPr>
          <a:xfrm>
            <a:off x="1018309" y="2963759"/>
            <a:ext cx="22548274" cy="9594397"/>
          </a:xfrm>
        </p:spPr>
        <p:txBody>
          <a:bodyPr>
            <a:normAutofit fontScale="77500" lnSpcReduction="20000"/>
          </a:bodyPr>
          <a:lstStyle/>
          <a:p>
            <a:r>
              <a:rPr lang="el-GR" sz="5200" dirty="0" smtClean="0"/>
              <a:t>Αμοιβές ανθρωπίνου δυναμικού (</a:t>
            </a:r>
            <a:r>
              <a:rPr lang="el-GR" dirty="0"/>
              <a:t>Ε</a:t>
            </a:r>
            <a:r>
              <a:rPr lang="el-GR" dirty="0" smtClean="0"/>
              <a:t>κπαιδευτών-Συμβούλων Ψυχολογίας–Σταδιοδρομίας)</a:t>
            </a:r>
            <a:r>
              <a:rPr lang="el-GR" sz="5200" dirty="0" smtClean="0"/>
              <a:t> </a:t>
            </a:r>
          </a:p>
          <a:p>
            <a:r>
              <a:rPr lang="el-GR" sz="5200" dirty="0" smtClean="0"/>
              <a:t>Κάλυψη λειτουργικών δαπανών Σ.Δ.Ε.</a:t>
            </a:r>
          </a:p>
          <a:p>
            <a:r>
              <a:rPr lang="el-GR" sz="5200" dirty="0" smtClean="0"/>
              <a:t>Υλικά μέσα για την υλοποίηση του Έργου (Εργαστηριακά Υλικά/Εξοπλισμός,</a:t>
            </a:r>
            <a:r>
              <a:rPr lang="en-US" sz="5200" dirty="0" smtClean="0"/>
              <a:t> </a:t>
            </a:r>
            <a:r>
              <a:rPr lang="el-GR" sz="5200" dirty="0" smtClean="0"/>
              <a:t>Επισκευές/Συντηρήσεις</a:t>
            </a:r>
            <a:r>
              <a:rPr lang="el-GR" sz="5200" dirty="0"/>
              <a:t>, Ανταλλακτικά </a:t>
            </a:r>
            <a:r>
              <a:rPr lang="el-GR" sz="5200" dirty="0" smtClean="0"/>
              <a:t>Μηχανημάτων, Υλικά Φαρμακείου, Υλικά </a:t>
            </a:r>
            <a:r>
              <a:rPr lang="el-GR" sz="5200" dirty="0"/>
              <a:t>Κ</a:t>
            </a:r>
            <a:r>
              <a:rPr lang="el-GR" sz="5200" dirty="0" smtClean="0"/>
              <a:t>αθαριότητας)</a:t>
            </a:r>
          </a:p>
          <a:p>
            <a:r>
              <a:rPr lang="el-GR" sz="5200" dirty="0" smtClean="0"/>
              <a:t>Δαπάνες </a:t>
            </a:r>
            <a:r>
              <a:rPr lang="el-GR" sz="5200" dirty="0"/>
              <a:t>ημερίδων ενημέρωσης και ευαισθητοποίησης</a:t>
            </a:r>
          </a:p>
          <a:p>
            <a:r>
              <a:rPr lang="el-GR" sz="5200" dirty="0" smtClean="0"/>
              <a:t>Γραφική </a:t>
            </a:r>
            <a:r>
              <a:rPr lang="el-GR" sz="5200" dirty="0"/>
              <a:t>ύλη για τα </a:t>
            </a:r>
            <a:r>
              <a:rPr lang="el-GR" sz="5200" dirty="0" smtClean="0"/>
              <a:t>Σ.Δ.Ε.</a:t>
            </a:r>
            <a:endParaRPr lang="el-GR" sz="5200" dirty="0"/>
          </a:p>
          <a:p>
            <a:r>
              <a:rPr lang="el-GR" sz="5200" dirty="0" smtClean="0"/>
              <a:t>Εμπλουτισμός </a:t>
            </a:r>
            <a:r>
              <a:rPr lang="el-GR" sz="5200" dirty="0"/>
              <a:t>Βιβλιοθήκης</a:t>
            </a:r>
          </a:p>
          <a:p>
            <a:r>
              <a:rPr lang="el-GR" sz="5200" dirty="0" smtClean="0"/>
              <a:t>Εκπαιδευτικές </a:t>
            </a:r>
            <a:r>
              <a:rPr lang="el-GR" sz="5200" dirty="0"/>
              <a:t>επισκέψεις </a:t>
            </a:r>
            <a:r>
              <a:rPr lang="el-GR" sz="5200" dirty="0" smtClean="0"/>
              <a:t>εκπαιδευόμενων </a:t>
            </a:r>
            <a:endParaRPr lang="el-GR" sz="5200" dirty="0"/>
          </a:p>
          <a:p>
            <a:r>
              <a:rPr lang="el-GR" sz="5200" dirty="0" smtClean="0"/>
              <a:t>Εξετάσεις </a:t>
            </a:r>
            <a:r>
              <a:rPr lang="el-GR" sz="5200" dirty="0"/>
              <a:t>πιστοποίησης χρήσης Η/Υ</a:t>
            </a:r>
          </a:p>
          <a:p>
            <a:endParaRPr lang="el-GR" dirty="0" smtClean="0"/>
          </a:p>
          <a:p>
            <a:pPr marL="0" indent="0">
              <a:buNone/>
            </a:pPr>
            <a:r>
              <a:rPr lang="el-GR" dirty="0"/>
              <a:t>Οι προαναφερθείσες δαπάνες </a:t>
            </a:r>
            <a:r>
              <a:rPr lang="el-GR" dirty="0" smtClean="0"/>
              <a:t>υλοποιούνται </a:t>
            </a:r>
            <a:r>
              <a:rPr lang="el-GR" dirty="0"/>
              <a:t>από τα </a:t>
            </a:r>
            <a:r>
              <a:rPr lang="el-GR" dirty="0" smtClean="0"/>
              <a:t>Σ.Δ.Ε. </a:t>
            </a:r>
            <a:r>
              <a:rPr lang="el-GR" dirty="0"/>
              <a:t>άμεσα και αυτοτελώς, </a:t>
            </a:r>
            <a:r>
              <a:rPr lang="el-GR" dirty="0" smtClean="0"/>
              <a:t>με </a:t>
            </a:r>
            <a:r>
              <a:rPr lang="el-GR" dirty="0"/>
              <a:t>συγκεκριμένη διαδικασία ευέλικτη, σύμφωνα με όσα προβλέπονται στην Κ.Υ.Α</a:t>
            </a:r>
            <a:r>
              <a:rPr lang="el-GR" dirty="0" smtClean="0"/>
              <a:t>. </a:t>
            </a:r>
            <a:r>
              <a:rPr lang="el-GR" dirty="0"/>
              <a:t>2066/ΓΓ4 (ΦΕΚ Β’ 108/17.01.2023) “Καθορισμός κατηγοριών δαπανών και ανώτατου ετήσιου ορίου δαπανών κατά κατηγορία και κατά Δ.Ι.Ε.Κ. και Σ.Δ.Ε. για την κάλυψη πάγιων λειτουργικών αναγκών των Δ.Ι.Ε.Κ. και των Σ.Δ.Ε. από το Ι.ΝΕ.ΔΙ.ΒΙ.Μ.”, όπως τροποποιήθηκε και ισχύει</a:t>
            </a:r>
            <a:r>
              <a:rPr lang="el-GR" dirty="0" smtClean="0"/>
              <a:t>.</a:t>
            </a:r>
          </a:p>
        </p:txBody>
      </p:sp>
      <p:pic>
        <p:nvPicPr>
          <p:cNvPr id="4" name="Εικόνα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477944" y="12558156"/>
            <a:ext cx="914400" cy="871728"/>
          </a:xfrm>
          <a:prstGeom prst="rect">
            <a:avLst/>
          </a:prstGeom>
        </p:spPr>
      </p:pic>
      <p:pic>
        <p:nvPicPr>
          <p:cNvPr id="5" name="Εικόνα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966888" y="294508"/>
            <a:ext cx="3599695" cy="3135086"/>
          </a:xfrm>
          <a:prstGeom prst="rect">
            <a:avLst/>
          </a:prstGeom>
        </p:spPr>
      </p:pic>
    </p:spTree>
    <p:extLst>
      <p:ext uri="{BB962C8B-B14F-4D97-AF65-F5344CB8AC3E}">
        <p14:creationId xmlns:p14="http://schemas.microsoft.com/office/powerpoint/2010/main" val="18821865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355488" y="627153"/>
            <a:ext cx="15934984" cy="2974866"/>
          </a:xfrm>
          <a:prstGeom prst="rect">
            <a:avLst/>
          </a:prstGeom>
        </p:spPr>
        <p:txBody>
          <a:bodyPr vert="horz" lIns="91440" tIns="45720" rIns="91440" bIns="45720" rtlCol="0" anchor="ctr">
            <a:normAutofit/>
          </a:bodyPr>
          <a:lstStyle>
            <a:lvl1pPr algn="l" defTabSz="1818010" rtl="0" eaLnBrk="1" latinLnBrk="0" hangingPunct="1">
              <a:lnSpc>
                <a:spcPct val="90000"/>
              </a:lnSpc>
              <a:spcBef>
                <a:spcPct val="0"/>
              </a:spcBef>
              <a:buNone/>
              <a:defRPr sz="6000" kern="1200">
                <a:solidFill>
                  <a:srgbClr val="19BEDE"/>
                </a:solidFill>
                <a:latin typeface="Trebuchet MS" panose="020B0603020202020204" pitchFamily="34" charset="0"/>
                <a:ea typeface="+mj-ea"/>
                <a:cs typeface="+mj-cs"/>
              </a:defRPr>
            </a:lvl1pPr>
          </a:lstStyle>
          <a:p>
            <a:r>
              <a:rPr lang="el-GR" sz="8800" dirty="0" smtClean="0"/>
              <a:t>ΣΧΟΛΕΙΑ </a:t>
            </a:r>
            <a:r>
              <a:rPr lang="el-GR" sz="8800" dirty="0" smtClean="0">
                <a:solidFill>
                  <a:srgbClr val="0070C0"/>
                </a:solidFill>
              </a:rPr>
              <a:t>ΔΕΥΤΕΡΗΣ ΕΥΚΑΙΡΙΑΣ</a:t>
            </a:r>
            <a:endParaRPr lang="en-JM" sz="8800" dirty="0">
              <a:solidFill>
                <a:srgbClr val="0070C0"/>
              </a:solidFill>
            </a:endParaRPr>
          </a:p>
        </p:txBody>
      </p:sp>
      <p:pic>
        <p:nvPicPr>
          <p:cNvPr id="10" name="Εικόνα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75036" y="440655"/>
            <a:ext cx="3599695" cy="3599695"/>
          </a:xfrm>
          <a:prstGeom prst="rect">
            <a:avLst/>
          </a:prstGeom>
        </p:spPr>
      </p:pic>
      <p:pic>
        <p:nvPicPr>
          <p:cNvPr id="12" name="Εικόνα 1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477944" y="12558156"/>
            <a:ext cx="914400" cy="871728"/>
          </a:xfrm>
          <a:prstGeom prst="rect">
            <a:avLst/>
          </a:prstGeom>
        </p:spPr>
      </p:pic>
      <p:sp>
        <p:nvSpPr>
          <p:cNvPr id="13" name="Rectangle 33"/>
          <p:cNvSpPr/>
          <p:nvPr/>
        </p:nvSpPr>
        <p:spPr>
          <a:xfrm>
            <a:off x="8330285" y="12225849"/>
            <a:ext cx="8523770" cy="1193442"/>
          </a:xfrm>
          <a:prstGeom prst="rect">
            <a:avLst/>
          </a:prstGeom>
          <a:solidFill>
            <a:schemeClr val="bg1">
              <a:lumMod val="95000"/>
            </a:schemeClr>
          </a:solidFill>
          <a:ln w="6350">
            <a:solidFill>
              <a:schemeClr val="bg1"/>
            </a:solidFill>
          </a:ln>
          <a:effectLst>
            <a:innerShdw blurRad="1143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JM" sz="3600" dirty="0" smtClean="0">
                <a:solidFill>
                  <a:srgbClr val="0070C0"/>
                </a:solidFill>
                <a:latin typeface="BebasNEUE" pitchFamily="34" charset="0"/>
              </a:rPr>
              <a:t>www.inedivim.gr</a:t>
            </a:r>
            <a:r>
              <a:rPr lang="el-GR" sz="3600" dirty="0" smtClean="0">
                <a:solidFill>
                  <a:srgbClr val="0070C0"/>
                </a:solidFill>
                <a:latin typeface="BebasNEUE" pitchFamily="34" charset="0"/>
              </a:rPr>
              <a:t> </a:t>
            </a:r>
            <a:endParaRPr lang="en-US" sz="3600" dirty="0" smtClean="0">
              <a:solidFill>
                <a:srgbClr val="0070C0"/>
              </a:solidFill>
              <a:latin typeface="BebasNEUE" pitchFamily="34" charset="0"/>
            </a:endParaRPr>
          </a:p>
          <a:p>
            <a:pPr algn="ctr"/>
            <a:r>
              <a:rPr lang="en-US" sz="3600" dirty="0" smtClean="0">
                <a:solidFill>
                  <a:srgbClr val="0070C0"/>
                </a:solidFill>
                <a:latin typeface="BebasNEUE" pitchFamily="34" charset="0"/>
              </a:rPr>
              <a:t>www.sde.inedivim.gr</a:t>
            </a:r>
            <a:endParaRPr lang="en-JM" sz="3600" dirty="0">
              <a:solidFill>
                <a:srgbClr val="0070C0"/>
              </a:solidFill>
              <a:latin typeface="BebasNEUE" pitchFamily="34" charset="0"/>
            </a:endParaRPr>
          </a:p>
        </p:txBody>
      </p:sp>
      <p:sp>
        <p:nvSpPr>
          <p:cNvPr id="11" name="Oval 11"/>
          <p:cNvSpPr/>
          <p:nvPr/>
        </p:nvSpPr>
        <p:spPr>
          <a:xfrm>
            <a:off x="18664207" y="3578810"/>
            <a:ext cx="5042598" cy="5057336"/>
          </a:xfrm>
          <a:prstGeom prst="ellipse">
            <a:avLst/>
          </a:prstGeom>
          <a:solidFill>
            <a:schemeClr val="bg1">
              <a:lumMod val="75000"/>
              <a:alpha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l-GR" sz="3200" b="1" dirty="0" smtClean="0">
                <a:solidFill>
                  <a:schemeClr val="bg1"/>
                </a:solidFill>
              </a:rPr>
              <a:t>Ημερίδες ενημέρωσης και ευαισθητοποίησης της τοπικής κοινωνίας</a:t>
            </a:r>
            <a:endParaRPr lang="en-JM" sz="3200" b="1" dirty="0">
              <a:solidFill>
                <a:schemeClr val="bg1"/>
              </a:solidFill>
            </a:endParaRPr>
          </a:p>
        </p:txBody>
      </p:sp>
      <p:sp>
        <p:nvSpPr>
          <p:cNvPr id="16" name="Oval 11"/>
          <p:cNvSpPr/>
          <p:nvPr/>
        </p:nvSpPr>
        <p:spPr>
          <a:xfrm>
            <a:off x="9513256" y="3467652"/>
            <a:ext cx="5315644" cy="4806434"/>
          </a:xfrm>
          <a:prstGeom prst="ellipse">
            <a:avLst/>
          </a:prstGeom>
          <a:solidFill>
            <a:schemeClr val="accent4">
              <a:lumMod val="60000"/>
              <a:lumOff val="40000"/>
              <a:alpha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l-GR" sz="3200" b="1" dirty="0" smtClean="0">
                <a:solidFill>
                  <a:schemeClr val="bg1"/>
                </a:solidFill>
              </a:rPr>
              <a:t>Πιστοποίηση χρήσης Η/Υ </a:t>
            </a:r>
            <a:endParaRPr lang="en-JM" sz="3200" b="1" dirty="0">
              <a:solidFill>
                <a:schemeClr val="bg1"/>
              </a:solidFill>
            </a:endParaRPr>
          </a:p>
        </p:txBody>
      </p:sp>
      <p:sp>
        <p:nvSpPr>
          <p:cNvPr id="17" name="Oval 11"/>
          <p:cNvSpPr/>
          <p:nvPr/>
        </p:nvSpPr>
        <p:spPr>
          <a:xfrm>
            <a:off x="14072346" y="6863806"/>
            <a:ext cx="5463384" cy="5154044"/>
          </a:xfrm>
          <a:prstGeom prst="ellipse">
            <a:avLst/>
          </a:prstGeom>
          <a:solidFill>
            <a:srgbClr val="92D050">
              <a:alpha val="8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l-GR" sz="3200" b="1" dirty="0" smtClean="0">
                <a:solidFill>
                  <a:schemeClr val="bg1"/>
                </a:solidFill>
              </a:rPr>
              <a:t>Εκδηλώσεις ενημέρωσης - ομιλίες</a:t>
            </a:r>
            <a:endParaRPr lang="en-JM" sz="3200" b="1" dirty="0">
              <a:solidFill>
                <a:schemeClr val="bg1"/>
              </a:solidFill>
            </a:endParaRPr>
          </a:p>
        </p:txBody>
      </p:sp>
      <p:sp>
        <p:nvSpPr>
          <p:cNvPr id="18" name="Oval 11"/>
          <p:cNvSpPr/>
          <p:nvPr/>
        </p:nvSpPr>
        <p:spPr>
          <a:xfrm>
            <a:off x="287400" y="4035423"/>
            <a:ext cx="5042598" cy="4986204"/>
          </a:xfrm>
          <a:prstGeom prst="ellipse">
            <a:avLst/>
          </a:prstGeom>
          <a:solidFill>
            <a:srgbClr val="0070C0">
              <a:alpha val="8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l-GR" sz="3200" b="1" dirty="0" smtClean="0">
                <a:solidFill>
                  <a:schemeClr val="bg1"/>
                </a:solidFill>
              </a:rPr>
              <a:t>Εκπαιδευτικές Επισκέψεις</a:t>
            </a:r>
            <a:endParaRPr lang="en-JM" sz="3200" b="1" dirty="0">
              <a:solidFill>
                <a:schemeClr val="bg1"/>
              </a:solidFill>
            </a:endParaRPr>
          </a:p>
        </p:txBody>
      </p:sp>
      <p:sp>
        <p:nvSpPr>
          <p:cNvPr id="19" name="Oval 11"/>
          <p:cNvSpPr/>
          <p:nvPr/>
        </p:nvSpPr>
        <p:spPr>
          <a:xfrm>
            <a:off x="4998953" y="6790270"/>
            <a:ext cx="5350392" cy="5227580"/>
          </a:xfrm>
          <a:prstGeom prst="ellipse">
            <a:avLst/>
          </a:prstGeom>
          <a:solidFill>
            <a:schemeClr val="accent2">
              <a:lumMod val="75000"/>
              <a:alpha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457200" indent="-457200" algn="ctr">
              <a:buFont typeface="Arial" panose="020B0604020202020204" pitchFamily="34" charset="0"/>
              <a:buChar char="•"/>
            </a:pPr>
            <a:endParaRPr lang="el-GR" sz="3200" b="1" dirty="0" smtClean="0">
              <a:solidFill>
                <a:schemeClr val="bg1"/>
              </a:solidFill>
            </a:endParaRPr>
          </a:p>
          <a:p>
            <a:pPr marL="457200" indent="-457200" algn="ctr">
              <a:buFont typeface="Arial" panose="020B0604020202020204" pitchFamily="34" charset="0"/>
              <a:buChar char="•"/>
            </a:pPr>
            <a:r>
              <a:rPr lang="el-GR" sz="3200" b="1" dirty="0" smtClean="0">
                <a:solidFill>
                  <a:schemeClr val="bg1"/>
                </a:solidFill>
              </a:rPr>
              <a:t>Εργαστηριακά υλικά – </a:t>
            </a:r>
            <a:r>
              <a:rPr lang="en-US" sz="3200" b="1" dirty="0" smtClean="0">
                <a:solidFill>
                  <a:schemeClr val="bg1"/>
                </a:solidFill>
              </a:rPr>
              <a:t>projects</a:t>
            </a:r>
            <a:endParaRPr lang="el-GR" sz="3200" b="1" dirty="0" smtClean="0">
              <a:solidFill>
                <a:schemeClr val="bg1"/>
              </a:solidFill>
            </a:endParaRPr>
          </a:p>
          <a:p>
            <a:pPr marL="457200" indent="-457200" algn="ctr">
              <a:buFont typeface="Arial" panose="020B0604020202020204" pitchFamily="34" charset="0"/>
              <a:buChar char="•"/>
            </a:pPr>
            <a:r>
              <a:rPr lang="el-GR" sz="3200" b="1" dirty="0" smtClean="0">
                <a:solidFill>
                  <a:schemeClr val="bg1"/>
                </a:solidFill>
              </a:rPr>
              <a:t>Προμήθεια γραφικής ύλης</a:t>
            </a:r>
            <a:endParaRPr lang="en-US" sz="3200" b="1" dirty="0" smtClean="0">
              <a:solidFill>
                <a:schemeClr val="bg1"/>
              </a:solidFill>
            </a:endParaRPr>
          </a:p>
          <a:p>
            <a:pPr marL="457200" indent="-457200" algn="ctr">
              <a:buFont typeface="Arial" panose="020B0604020202020204" pitchFamily="34" charset="0"/>
              <a:buChar char="•"/>
            </a:pPr>
            <a:r>
              <a:rPr lang="el-GR" sz="3200" b="1" dirty="0" smtClean="0">
                <a:solidFill>
                  <a:schemeClr val="bg1"/>
                </a:solidFill>
              </a:rPr>
              <a:t>Επισκευή  και συντήρηση μηχανημάτων Σ.Δ.Ε.</a:t>
            </a:r>
          </a:p>
          <a:p>
            <a:pPr marL="457200" indent="-457200" algn="ctr">
              <a:buFont typeface="Arial" panose="020B0604020202020204" pitchFamily="34" charset="0"/>
              <a:buChar char="•"/>
            </a:pPr>
            <a:endParaRPr lang="en-JM" sz="3200" b="1" dirty="0">
              <a:solidFill>
                <a:schemeClr val="bg1"/>
              </a:solidFill>
            </a:endParaRPr>
          </a:p>
        </p:txBody>
      </p:sp>
    </p:spTree>
    <p:extLst>
      <p:ext uri="{BB962C8B-B14F-4D97-AF65-F5344CB8AC3E}">
        <p14:creationId xmlns:p14="http://schemas.microsoft.com/office/powerpoint/2010/main" val="3840516692"/>
      </p:ext>
    </p:extLst>
  </p:cSld>
  <p:clrMapOvr>
    <a:masterClrMapping/>
  </p:clrMapOvr>
  <p:timing>
    <p:tnLst>
      <p:par>
        <p:cTn id="1" dur="indefinite" restart="never" nodeType="tmRoot"/>
      </p:par>
    </p:tnLst>
  </p:timing>
</p:sld>
</file>

<file path=ppt/theme/theme1.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ase">
  <a:themeElements>
    <a:clrScheme name="Θέμα του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7178</TotalTime>
  <Words>1203</Words>
  <Application>Microsoft Office PowerPoint</Application>
  <PresentationFormat>Προσαρμογή</PresentationFormat>
  <Paragraphs>121</Paragraphs>
  <Slides>15</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3</vt:i4>
      </vt:variant>
      <vt:variant>
        <vt:lpstr>Τίτλοι διαφανειών</vt:lpstr>
      </vt:variant>
      <vt:variant>
        <vt:i4>15</vt:i4>
      </vt:variant>
    </vt:vector>
  </HeadingPairs>
  <TitlesOfParts>
    <vt:vector size="25" baseType="lpstr">
      <vt:lpstr>Arial</vt:lpstr>
      <vt:lpstr>Bebas Neue</vt:lpstr>
      <vt:lpstr>BebasNEUE</vt:lpstr>
      <vt:lpstr>Calibri</vt:lpstr>
      <vt:lpstr>Calibri Light</vt:lpstr>
      <vt:lpstr>Open sans</vt:lpstr>
      <vt:lpstr>Trebuchet MS</vt:lpstr>
      <vt:lpstr>Προσαρμοσμένη σχεδίαση</vt:lpstr>
      <vt:lpstr>1_Προσαρμοσμένη σχεδίαση</vt:lpstr>
      <vt:lpstr>base</vt:lpstr>
      <vt:lpstr>Παρουσίαση του PowerPoint</vt:lpstr>
      <vt:lpstr> ΣΧΟΛΕΙΑ ΔΕΥΤΕΡΗΣ ΕΥΚΑΙΡΙΑΣ </vt:lpstr>
      <vt:lpstr>Η γέννηση του θεσμού των Σχολείων Δεύτερης Ευκαιρίας</vt:lpstr>
      <vt:lpstr>Παρουσίαση του PowerPoint</vt:lpstr>
      <vt:lpstr>Παρουσίαση του PowerPoint</vt:lpstr>
      <vt:lpstr>Ο Ρόλος ΙΝΕΔΙΒΙΜ</vt:lpstr>
      <vt:lpstr>Υλοποίηση Φυσικού Αντικειμένου συγχρηματοδοτούμενης Πράξης</vt:lpstr>
      <vt:lpstr>Υλοποίηση Οικονομικού Αντικειμένου συγχρηματοδοτούμενης Πράξης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Τα Σχολεία Δεύτερης Ευκαιρίας δεν είναι απλώς ένας θεσμός εκπαίδευσης. Είναι ένας χώρος όπου η γνώση συναντά τη θέληση, όπου η εμπειρία ζωής μετατρέπεται σε δύναμη και έμπνευση, και όπου κάθε ενήλικας μπορεί να πει με υπερηφάνεια: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Άννα-Μαρία Προμπονά</cp:lastModifiedBy>
  <cp:revision>363</cp:revision>
  <cp:lastPrinted>2026-03-31T09:39:21Z</cp:lastPrinted>
  <dcterms:created xsi:type="dcterms:W3CDTF">2022-06-03T15:25:51Z</dcterms:created>
  <dcterms:modified xsi:type="dcterms:W3CDTF">2026-07-22T09:15:09Z</dcterms:modified>
</cp:coreProperties>
</file>