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78" r:id="rId3"/>
  </p:sldMasterIdLst>
  <p:notesMasterIdLst>
    <p:notesMasterId r:id="rId20"/>
  </p:notesMasterIdLst>
  <p:sldIdLst>
    <p:sldId id="280" r:id="rId4"/>
    <p:sldId id="342" r:id="rId5"/>
    <p:sldId id="336" r:id="rId6"/>
    <p:sldId id="337" r:id="rId7"/>
    <p:sldId id="338" r:id="rId8"/>
    <p:sldId id="339" r:id="rId9"/>
    <p:sldId id="340" r:id="rId10"/>
    <p:sldId id="341" r:id="rId11"/>
    <p:sldId id="330" r:id="rId12"/>
    <p:sldId id="328" r:id="rId13"/>
    <p:sldId id="331" r:id="rId14"/>
    <p:sldId id="333" r:id="rId15"/>
    <p:sldId id="329" r:id="rId16"/>
    <p:sldId id="334" r:id="rId17"/>
    <p:sldId id="335" r:id="rId18"/>
    <p:sldId id="320" r:id="rId19"/>
  </p:sldIdLst>
  <p:sldSz cx="24239538" cy="13716000"/>
  <p:notesSz cx="6858000" cy="9144000"/>
  <p:defaultTextStyle>
    <a:defPPr>
      <a:defRPr lang="el-GR"/>
    </a:defPPr>
    <a:lvl1pPr marL="0" algn="l" defTabSz="1821805" rtl="0" eaLnBrk="1" latinLnBrk="0" hangingPunct="1">
      <a:defRPr sz="3586" kern="1200">
        <a:solidFill>
          <a:schemeClr val="tx1"/>
        </a:solidFill>
        <a:latin typeface="+mn-lt"/>
        <a:ea typeface="+mn-ea"/>
        <a:cs typeface="+mn-cs"/>
      </a:defRPr>
    </a:lvl1pPr>
    <a:lvl2pPr marL="910903" algn="l" defTabSz="1821805" rtl="0" eaLnBrk="1" latinLnBrk="0" hangingPunct="1">
      <a:defRPr sz="3586" kern="1200">
        <a:solidFill>
          <a:schemeClr val="tx1"/>
        </a:solidFill>
        <a:latin typeface="+mn-lt"/>
        <a:ea typeface="+mn-ea"/>
        <a:cs typeface="+mn-cs"/>
      </a:defRPr>
    </a:lvl2pPr>
    <a:lvl3pPr marL="1821805" algn="l" defTabSz="1821805" rtl="0" eaLnBrk="1" latinLnBrk="0" hangingPunct="1">
      <a:defRPr sz="3586" kern="1200">
        <a:solidFill>
          <a:schemeClr val="tx1"/>
        </a:solidFill>
        <a:latin typeface="+mn-lt"/>
        <a:ea typeface="+mn-ea"/>
        <a:cs typeface="+mn-cs"/>
      </a:defRPr>
    </a:lvl3pPr>
    <a:lvl4pPr marL="2732708" algn="l" defTabSz="1821805" rtl="0" eaLnBrk="1" latinLnBrk="0" hangingPunct="1">
      <a:defRPr sz="3586" kern="1200">
        <a:solidFill>
          <a:schemeClr val="tx1"/>
        </a:solidFill>
        <a:latin typeface="+mn-lt"/>
        <a:ea typeface="+mn-ea"/>
        <a:cs typeface="+mn-cs"/>
      </a:defRPr>
    </a:lvl4pPr>
    <a:lvl5pPr marL="3643609" algn="l" defTabSz="1821805" rtl="0" eaLnBrk="1" latinLnBrk="0" hangingPunct="1">
      <a:defRPr sz="3586" kern="1200">
        <a:solidFill>
          <a:schemeClr val="tx1"/>
        </a:solidFill>
        <a:latin typeface="+mn-lt"/>
        <a:ea typeface="+mn-ea"/>
        <a:cs typeface="+mn-cs"/>
      </a:defRPr>
    </a:lvl5pPr>
    <a:lvl6pPr marL="4554513" algn="l" defTabSz="1821805" rtl="0" eaLnBrk="1" latinLnBrk="0" hangingPunct="1">
      <a:defRPr sz="3586" kern="1200">
        <a:solidFill>
          <a:schemeClr val="tx1"/>
        </a:solidFill>
        <a:latin typeface="+mn-lt"/>
        <a:ea typeface="+mn-ea"/>
        <a:cs typeface="+mn-cs"/>
      </a:defRPr>
    </a:lvl6pPr>
    <a:lvl7pPr marL="5465414" algn="l" defTabSz="1821805" rtl="0" eaLnBrk="1" latinLnBrk="0" hangingPunct="1">
      <a:defRPr sz="3586" kern="1200">
        <a:solidFill>
          <a:schemeClr val="tx1"/>
        </a:solidFill>
        <a:latin typeface="+mn-lt"/>
        <a:ea typeface="+mn-ea"/>
        <a:cs typeface="+mn-cs"/>
      </a:defRPr>
    </a:lvl7pPr>
    <a:lvl8pPr marL="6376318" algn="l" defTabSz="1821805" rtl="0" eaLnBrk="1" latinLnBrk="0" hangingPunct="1">
      <a:defRPr sz="3586" kern="1200">
        <a:solidFill>
          <a:schemeClr val="tx1"/>
        </a:solidFill>
        <a:latin typeface="+mn-lt"/>
        <a:ea typeface="+mn-ea"/>
        <a:cs typeface="+mn-cs"/>
      </a:defRPr>
    </a:lvl8pPr>
    <a:lvl9pPr marL="7287221" algn="l" defTabSz="1821805" rtl="0" eaLnBrk="1" latinLnBrk="0" hangingPunct="1">
      <a:defRPr sz="358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Ισμήνη Παπαγιαννοπούλου" initials="ΙΠ" lastIdx="1" clrIdx="0">
    <p:extLst>
      <p:ext uri="{19B8F6BF-5375-455C-9EA6-DF929625EA0E}">
        <p15:presenceInfo xmlns:p15="http://schemas.microsoft.com/office/powerpoint/2012/main" userId="Ισμήνη Παπαγιαννοπούλου"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F8C"/>
    <a:srgbClr val="19BEDE"/>
    <a:srgbClr val="79CA4C"/>
    <a:srgbClr val="3399FF"/>
    <a:srgbClr val="2AB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0" autoAdjust="0"/>
    <p:restoredTop sz="94660"/>
  </p:normalViewPr>
  <p:slideViewPr>
    <p:cSldViewPr snapToGrid="0">
      <p:cViewPr varScale="1">
        <p:scale>
          <a:sx n="58" d="100"/>
          <a:sy n="58" d="100"/>
        </p:scale>
        <p:origin x="732" y="84"/>
      </p:cViewPr>
      <p:guideLst/>
    </p:cSldViewPr>
  </p:slideViewPr>
  <p:notesTextViewPr>
    <p:cViewPr>
      <p:scale>
        <a:sx n="1" d="1"/>
        <a:sy n="1" d="1"/>
      </p:scale>
      <p:origin x="0" y="0"/>
    </p:cViewPr>
  </p:notesTextViewPr>
  <p:notesViewPr>
    <p:cSldViewPr snapToGrid="0">
      <p:cViewPr varScale="1">
        <p:scale>
          <a:sx n="130" d="100"/>
          <a:sy n="130" d="100"/>
        </p:scale>
        <p:origin x="41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D775F-9031-4701-AE26-30C1BDBAA4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4B466C85-F8EB-4F3E-A97D-30F21683F7AF}">
      <dgm:prSet phldrT="[Κείμενο]"/>
      <dgm:spPr/>
      <dgm:t>
        <a:bodyPr/>
        <a:lstStyle/>
        <a:p>
          <a:r>
            <a:rPr lang="el-GR" dirty="0" smtClean="0"/>
            <a:t>Αριθμός ατόμων που θα ωφεληθούν από τις υποστηριζόμενες εκπαιδευτικές δομές</a:t>
          </a:r>
          <a:endParaRPr lang="el-GR" dirty="0"/>
        </a:p>
      </dgm:t>
    </dgm:pt>
    <dgm:pt modelId="{FC97D52C-57AD-4496-8427-AED2EA7C160D}" type="parTrans" cxnId="{94413A05-548F-44E2-889B-F6AA3446132B}">
      <dgm:prSet/>
      <dgm:spPr/>
      <dgm:t>
        <a:bodyPr/>
        <a:lstStyle/>
        <a:p>
          <a:endParaRPr lang="el-GR"/>
        </a:p>
      </dgm:t>
    </dgm:pt>
    <dgm:pt modelId="{057A7622-42B2-44F1-8C2D-B4D914F0520F}" type="sibTrans" cxnId="{94413A05-548F-44E2-889B-F6AA3446132B}">
      <dgm:prSet/>
      <dgm:spPr/>
      <dgm:t>
        <a:bodyPr/>
        <a:lstStyle/>
        <a:p>
          <a:endParaRPr lang="el-GR"/>
        </a:p>
      </dgm:t>
    </dgm:pt>
    <dgm:pt modelId="{EA26721D-1A54-4491-80D9-26E39D7DD6BD}">
      <dgm:prSet phldrT="[Κείμενο]"/>
      <dgm:spPr/>
      <dgm:t>
        <a:bodyPr/>
        <a:lstStyle/>
        <a:p>
          <a:r>
            <a:rPr lang="el-GR" dirty="0" smtClean="0"/>
            <a:t>392.940 μαθητές/μαθήτριες </a:t>
          </a:r>
          <a:endParaRPr lang="el-GR" dirty="0"/>
        </a:p>
      </dgm:t>
    </dgm:pt>
    <dgm:pt modelId="{7BD6D65D-98AF-4FAC-8F51-1A62F85B00EE}" type="parTrans" cxnId="{09A4EBCE-30B6-46F4-BE12-EB3CAE006127}">
      <dgm:prSet/>
      <dgm:spPr/>
      <dgm:t>
        <a:bodyPr/>
        <a:lstStyle/>
        <a:p>
          <a:endParaRPr lang="el-GR"/>
        </a:p>
      </dgm:t>
    </dgm:pt>
    <dgm:pt modelId="{A4B30E84-4FE9-4620-A1BA-C8A92B815438}" type="sibTrans" cxnId="{09A4EBCE-30B6-46F4-BE12-EB3CAE006127}">
      <dgm:prSet/>
      <dgm:spPr/>
      <dgm:t>
        <a:bodyPr/>
        <a:lstStyle/>
        <a:p>
          <a:endParaRPr lang="el-GR"/>
        </a:p>
      </dgm:t>
    </dgm:pt>
    <dgm:pt modelId="{7A70BD06-ADC9-4613-B131-B273489D1FDC}">
      <dgm:prSet phldrT="[Κείμενο]"/>
      <dgm:spPr/>
      <dgm:t>
        <a:bodyPr/>
        <a:lstStyle/>
        <a:p>
          <a:r>
            <a:rPr lang="el-GR" dirty="0" smtClean="0"/>
            <a:t>Αριθμός  υποστηριζόμενων εκπαιδευτικών δομών </a:t>
          </a:r>
          <a:endParaRPr lang="el-GR" dirty="0"/>
        </a:p>
      </dgm:t>
    </dgm:pt>
    <dgm:pt modelId="{2C929139-45C7-4181-8C17-E4909D6D4C1A}" type="parTrans" cxnId="{8D4344F5-D8F4-4949-8002-D17DD26427F9}">
      <dgm:prSet/>
      <dgm:spPr/>
      <dgm:t>
        <a:bodyPr/>
        <a:lstStyle/>
        <a:p>
          <a:endParaRPr lang="el-GR"/>
        </a:p>
      </dgm:t>
    </dgm:pt>
    <dgm:pt modelId="{7FDC9260-24E8-4291-A2A6-1620701DDA21}" type="sibTrans" cxnId="{8D4344F5-D8F4-4949-8002-D17DD26427F9}">
      <dgm:prSet/>
      <dgm:spPr/>
      <dgm:t>
        <a:bodyPr/>
        <a:lstStyle/>
        <a:p>
          <a:endParaRPr lang="el-GR"/>
        </a:p>
      </dgm:t>
    </dgm:pt>
    <dgm:pt modelId="{7E511C26-C192-4A9F-AC3F-FFB62BC9F91D}">
      <dgm:prSet phldrT="[Κείμενο]"/>
      <dgm:spPr/>
      <dgm:t>
        <a:bodyPr/>
        <a:lstStyle/>
        <a:p>
          <a:r>
            <a:rPr lang="el-GR" dirty="0" smtClean="0"/>
            <a:t>10.620 σχολεία </a:t>
          </a:r>
          <a:endParaRPr lang="el-GR" dirty="0"/>
        </a:p>
      </dgm:t>
    </dgm:pt>
    <dgm:pt modelId="{CB374DA7-1C04-4ABA-8EC4-89053DCD3302}" type="parTrans" cxnId="{EF7D5E3B-ED21-4326-AF3B-17A79DAF7DF4}">
      <dgm:prSet/>
      <dgm:spPr/>
      <dgm:t>
        <a:bodyPr/>
        <a:lstStyle/>
        <a:p>
          <a:endParaRPr lang="el-GR"/>
        </a:p>
      </dgm:t>
    </dgm:pt>
    <dgm:pt modelId="{4486D50F-1592-4611-A0D0-A346B24DAF5A}" type="sibTrans" cxnId="{EF7D5E3B-ED21-4326-AF3B-17A79DAF7DF4}">
      <dgm:prSet/>
      <dgm:spPr/>
      <dgm:t>
        <a:bodyPr/>
        <a:lstStyle/>
        <a:p>
          <a:endParaRPr lang="el-GR"/>
        </a:p>
      </dgm:t>
    </dgm:pt>
    <dgm:pt modelId="{B0D16598-CBBA-4B0D-8C35-052AC99AFF13}" type="pres">
      <dgm:prSet presAssocID="{676D775F-9031-4701-AE26-30C1BDBAA4A5}" presName="linear" presStyleCnt="0">
        <dgm:presLayoutVars>
          <dgm:animLvl val="lvl"/>
          <dgm:resizeHandles val="exact"/>
        </dgm:presLayoutVars>
      </dgm:prSet>
      <dgm:spPr/>
      <dgm:t>
        <a:bodyPr/>
        <a:lstStyle/>
        <a:p>
          <a:endParaRPr lang="el-GR"/>
        </a:p>
      </dgm:t>
    </dgm:pt>
    <dgm:pt modelId="{34266025-B37F-47CD-BE9E-39F5A826B13F}" type="pres">
      <dgm:prSet presAssocID="{4B466C85-F8EB-4F3E-A97D-30F21683F7AF}" presName="parentText" presStyleLbl="node1" presStyleIdx="0" presStyleCnt="2">
        <dgm:presLayoutVars>
          <dgm:chMax val="0"/>
          <dgm:bulletEnabled val="1"/>
        </dgm:presLayoutVars>
      </dgm:prSet>
      <dgm:spPr/>
      <dgm:t>
        <a:bodyPr/>
        <a:lstStyle/>
        <a:p>
          <a:endParaRPr lang="el-GR"/>
        </a:p>
      </dgm:t>
    </dgm:pt>
    <dgm:pt modelId="{D920F4DB-C6AF-44E8-B14A-1BB13878A2BB}" type="pres">
      <dgm:prSet presAssocID="{4B466C85-F8EB-4F3E-A97D-30F21683F7AF}" presName="childText" presStyleLbl="revTx" presStyleIdx="0" presStyleCnt="2">
        <dgm:presLayoutVars>
          <dgm:bulletEnabled val="1"/>
        </dgm:presLayoutVars>
      </dgm:prSet>
      <dgm:spPr/>
      <dgm:t>
        <a:bodyPr/>
        <a:lstStyle/>
        <a:p>
          <a:endParaRPr lang="el-GR"/>
        </a:p>
      </dgm:t>
    </dgm:pt>
    <dgm:pt modelId="{B7D40143-8927-465F-BF14-D9E9CBFB9BF5}" type="pres">
      <dgm:prSet presAssocID="{7A70BD06-ADC9-4613-B131-B273489D1FDC}" presName="parentText" presStyleLbl="node1" presStyleIdx="1" presStyleCnt="2">
        <dgm:presLayoutVars>
          <dgm:chMax val="0"/>
          <dgm:bulletEnabled val="1"/>
        </dgm:presLayoutVars>
      </dgm:prSet>
      <dgm:spPr/>
      <dgm:t>
        <a:bodyPr/>
        <a:lstStyle/>
        <a:p>
          <a:endParaRPr lang="el-GR"/>
        </a:p>
      </dgm:t>
    </dgm:pt>
    <dgm:pt modelId="{052D97D0-3E9C-456F-9592-BDA41C11E5E5}" type="pres">
      <dgm:prSet presAssocID="{7A70BD06-ADC9-4613-B131-B273489D1FDC}" presName="childText" presStyleLbl="revTx" presStyleIdx="1" presStyleCnt="2" custScaleY="104441">
        <dgm:presLayoutVars>
          <dgm:bulletEnabled val="1"/>
        </dgm:presLayoutVars>
      </dgm:prSet>
      <dgm:spPr/>
      <dgm:t>
        <a:bodyPr/>
        <a:lstStyle/>
        <a:p>
          <a:endParaRPr lang="el-GR"/>
        </a:p>
      </dgm:t>
    </dgm:pt>
  </dgm:ptLst>
  <dgm:cxnLst>
    <dgm:cxn modelId="{0B52303F-D397-4477-9750-7625EA8F4979}" type="presOf" srcId="{676D775F-9031-4701-AE26-30C1BDBAA4A5}" destId="{B0D16598-CBBA-4B0D-8C35-052AC99AFF13}" srcOrd="0" destOrd="0" presId="urn:microsoft.com/office/officeart/2005/8/layout/vList2"/>
    <dgm:cxn modelId="{09A4EBCE-30B6-46F4-BE12-EB3CAE006127}" srcId="{4B466C85-F8EB-4F3E-A97D-30F21683F7AF}" destId="{EA26721D-1A54-4491-80D9-26E39D7DD6BD}" srcOrd="0" destOrd="0" parTransId="{7BD6D65D-98AF-4FAC-8F51-1A62F85B00EE}" sibTransId="{A4B30E84-4FE9-4620-A1BA-C8A92B815438}"/>
    <dgm:cxn modelId="{FAFE73DE-B27E-446A-84C2-34176D43A434}" type="presOf" srcId="{7A70BD06-ADC9-4613-B131-B273489D1FDC}" destId="{B7D40143-8927-465F-BF14-D9E9CBFB9BF5}" srcOrd="0" destOrd="0" presId="urn:microsoft.com/office/officeart/2005/8/layout/vList2"/>
    <dgm:cxn modelId="{7BA5BEC9-EF60-491D-8909-9BE9A12108FC}" type="presOf" srcId="{EA26721D-1A54-4491-80D9-26E39D7DD6BD}" destId="{D920F4DB-C6AF-44E8-B14A-1BB13878A2BB}" srcOrd="0" destOrd="0" presId="urn:microsoft.com/office/officeart/2005/8/layout/vList2"/>
    <dgm:cxn modelId="{94413A05-548F-44E2-889B-F6AA3446132B}" srcId="{676D775F-9031-4701-AE26-30C1BDBAA4A5}" destId="{4B466C85-F8EB-4F3E-A97D-30F21683F7AF}" srcOrd="0" destOrd="0" parTransId="{FC97D52C-57AD-4496-8427-AED2EA7C160D}" sibTransId="{057A7622-42B2-44F1-8C2D-B4D914F0520F}"/>
    <dgm:cxn modelId="{EF7D5E3B-ED21-4326-AF3B-17A79DAF7DF4}" srcId="{7A70BD06-ADC9-4613-B131-B273489D1FDC}" destId="{7E511C26-C192-4A9F-AC3F-FFB62BC9F91D}" srcOrd="0" destOrd="0" parTransId="{CB374DA7-1C04-4ABA-8EC4-89053DCD3302}" sibTransId="{4486D50F-1592-4611-A0D0-A346B24DAF5A}"/>
    <dgm:cxn modelId="{BD52E0CD-99E8-46AD-BFCE-1DF5BA6F1589}" type="presOf" srcId="{4B466C85-F8EB-4F3E-A97D-30F21683F7AF}" destId="{34266025-B37F-47CD-BE9E-39F5A826B13F}" srcOrd="0" destOrd="0" presId="urn:microsoft.com/office/officeart/2005/8/layout/vList2"/>
    <dgm:cxn modelId="{8D4344F5-D8F4-4949-8002-D17DD26427F9}" srcId="{676D775F-9031-4701-AE26-30C1BDBAA4A5}" destId="{7A70BD06-ADC9-4613-B131-B273489D1FDC}" srcOrd="1" destOrd="0" parTransId="{2C929139-45C7-4181-8C17-E4909D6D4C1A}" sibTransId="{7FDC9260-24E8-4291-A2A6-1620701DDA21}"/>
    <dgm:cxn modelId="{10A4F361-7491-446C-9ECA-8FE5BD3271B0}" type="presOf" srcId="{7E511C26-C192-4A9F-AC3F-FFB62BC9F91D}" destId="{052D97D0-3E9C-456F-9592-BDA41C11E5E5}" srcOrd="0" destOrd="0" presId="urn:microsoft.com/office/officeart/2005/8/layout/vList2"/>
    <dgm:cxn modelId="{12E0571D-1EA0-45AF-9A85-75DFDD6CF73F}" type="presParOf" srcId="{B0D16598-CBBA-4B0D-8C35-052AC99AFF13}" destId="{34266025-B37F-47CD-BE9E-39F5A826B13F}" srcOrd="0" destOrd="0" presId="urn:microsoft.com/office/officeart/2005/8/layout/vList2"/>
    <dgm:cxn modelId="{C6C10628-5CDA-4976-B5FF-D40A1AAF267E}" type="presParOf" srcId="{B0D16598-CBBA-4B0D-8C35-052AC99AFF13}" destId="{D920F4DB-C6AF-44E8-B14A-1BB13878A2BB}" srcOrd="1" destOrd="0" presId="urn:microsoft.com/office/officeart/2005/8/layout/vList2"/>
    <dgm:cxn modelId="{AD9AEF8B-54E0-451E-A8E9-169AFFFAF8FF}" type="presParOf" srcId="{B0D16598-CBBA-4B0D-8C35-052AC99AFF13}" destId="{B7D40143-8927-465F-BF14-D9E9CBFB9BF5}" srcOrd="2" destOrd="0" presId="urn:microsoft.com/office/officeart/2005/8/layout/vList2"/>
    <dgm:cxn modelId="{2AEB369F-0950-46E9-AC64-56C68123993C}" type="presParOf" srcId="{B0D16598-CBBA-4B0D-8C35-052AC99AFF13}" destId="{052D97D0-3E9C-456F-9592-BDA41C11E5E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66025-B37F-47CD-BE9E-39F5A826B13F}">
      <dsp:nvSpPr>
        <dsp:cNvPr id="0" name=""/>
        <dsp:cNvSpPr/>
      </dsp:nvSpPr>
      <dsp:spPr>
        <a:xfrm>
          <a:off x="0" y="1202704"/>
          <a:ext cx="20905788" cy="2585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l-GR" sz="6500" kern="1200" dirty="0" smtClean="0"/>
            <a:t>Αριθμός ατόμων που θα ωφεληθούν από τις υποστηριζόμενες εκπαιδευτικές δομές</a:t>
          </a:r>
          <a:endParaRPr lang="el-GR" sz="6500" kern="1200" dirty="0"/>
        </a:p>
      </dsp:txBody>
      <dsp:txXfrm>
        <a:off x="126223" y="1328927"/>
        <a:ext cx="20653342" cy="2333254"/>
      </dsp:txXfrm>
    </dsp:sp>
    <dsp:sp modelId="{D920F4DB-C6AF-44E8-B14A-1BB13878A2BB}">
      <dsp:nvSpPr>
        <dsp:cNvPr id="0" name=""/>
        <dsp:cNvSpPr/>
      </dsp:nvSpPr>
      <dsp:spPr>
        <a:xfrm>
          <a:off x="0" y="3788404"/>
          <a:ext cx="2090578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759"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l-GR" sz="5100" kern="1200" dirty="0" smtClean="0"/>
            <a:t>392.940 μαθητές/μαθήτριες </a:t>
          </a:r>
          <a:endParaRPr lang="el-GR" sz="5100" kern="1200" dirty="0"/>
        </a:p>
      </dsp:txBody>
      <dsp:txXfrm>
        <a:off x="0" y="3788404"/>
        <a:ext cx="20905788" cy="1076400"/>
      </dsp:txXfrm>
    </dsp:sp>
    <dsp:sp modelId="{B7D40143-8927-465F-BF14-D9E9CBFB9BF5}">
      <dsp:nvSpPr>
        <dsp:cNvPr id="0" name=""/>
        <dsp:cNvSpPr/>
      </dsp:nvSpPr>
      <dsp:spPr>
        <a:xfrm>
          <a:off x="0" y="4864804"/>
          <a:ext cx="20905788" cy="2585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l-GR" sz="6500" kern="1200" dirty="0" smtClean="0"/>
            <a:t>Αριθμός  υποστηριζόμενων εκπαιδευτικών δομών </a:t>
          </a:r>
          <a:endParaRPr lang="el-GR" sz="6500" kern="1200" dirty="0"/>
        </a:p>
      </dsp:txBody>
      <dsp:txXfrm>
        <a:off x="126223" y="4991027"/>
        <a:ext cx="20653342" cy="2333254"/>
      </dsp:txXfrm>
    </dsp:sp>
    <dsp:sp modelId="{052D97D0-3E9C-456F-9592-BDA41C11E5E5}">
      <dsp:nvSpPr>
        <dsp:cNvPr id="0" name=""/>
        <dsp:cNvSpPr/>
      </dsp:nvSpPr>
      <dsp:spPr>
        <a:xfrm>
          <a:off x="0" y="7450504"/>
          <a:ext cx="20905788" cy="112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759"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l-GR" sz="5100" kern="1200" dirty="0" smtClean="0"/>
            <a:t>10.620 σχολεία </a:t>
          </a:r>
          <a:endParaRPr lang="el-GR" sz="5100" kern="1200" dirty="0"/>
        </a:p>
      </dsp:txBody>
      <dsp:txXfrm>
        <a:off x="0" y="7450504"/>
        <a:ext cx="20905788" cy="11242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5BDC8-5624-B640-A51D-7D100401FBD8}" type="datetimeFigureOut">
              <a:rPr lang="el-GR" smtClean="0"/>
              <a:t>29/4/2025</a:t>
            </a:fld>
            <a:endParaRPr lang="el-GR"/>
          </a:p>
        </p:txBody>
      </p:sp>
      <p:sp>
        <p:nvSpPr>
          <p:cNvPr id="4" name="Θέση εικόνας διαφάνειας 3"/>
          <p:cNvSpPr>
            <a:spLocks noGrp="1" noRot="1" noChangeAspect="1"/>
          </p:cNvSpPr>
          <p:nvPr>
            <p:ph type="sldImg" idx="2"/>
          </p:nvPr>
        </p:nvSpPr>
        <p:spPr>
          <a:xfrm>
            <a:off x="701675" y="1143000"/>
            <a:ext cx="545465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30455-3940-E94B-B680-5585781AEA90}" type="slidenum">
              <a:rPr lang="el-GR" smtClean="0"/>
              <a:t>‹#›</a:t>
            </a:fld>
            <a:endParaRPr lang="el-GR"/>
          </a:p>
        </p:txBody>
      </p:sp>
    </p:spTree>
    <p:extLst>
      <p:ext uri="{BB962C8B-B14F-4D97-AF65-F5344CB8AC3E}">
        <p14:creationId xmlns:p14="http://schemas.microsoft.com/office/powerpoint/2010/main" val="28914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29/4/2025</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38F63-D0B7-F242-B11E-217E108FB75D}"/>
              </a:ext>
            </a:extLst>
          </p:cNvPr>
          <p:cNvSpPr>
            <a:spLocks noGrp="1"/>
          </p:cNvSpPr>
          <p:nvPr>
            <p:ph type="title"/>
          </p:nvPr>
        </p:nvSpPr>
        <p:spPr>
          <a:xfrm>
            <a:off x="1666468"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28739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1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F22B7-AABD-BD40-B43B-EEBB5BFCBA5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3C8B233-910C-2646-8277-96769BD5BA64}"/>
              </a:ext>
            </a:extLst>
          </p:cNvPr>
          <p:cNvSpPr>
            <a:spLocks noGrp="1"/>
          </p:cNvSpPr>
          <p:nvPr>
            <p:ph idx="1"/>
          </p:nvPr>
        </p:nvSpPr>
        <p:spPr>
          <a:xfrm>
            <a:off x="10304961" y="1974851"/>
            <a:ext cx="12271266" cy="9747250"/>
          </a:xfrm>
          <a:prstGeom prst="rect">
            <a:avLst/>
          </a:prstGeom>
        </p:spPr>
        <p:txBody>
          <a:bodyPr/>
          <a:lstStyle>
            <a:lvl1pPr>
              <a:defRPr sz="6362"/>
            </a:lvl1pPr>
            <a:lvl2pPr>
              <a:defRPr sz="5567"/>
            </a:lvl2pPr>
            <a:lvl3pPr>
              <a:defRPr sz="4772"/>
            </a:lvl3pPr>
            <a:lvl4pPr>
              <a:defRPr sz="3976"/>
            </a:lvl4pPr>
            <a:lvl5pPr>
              <a:defRPr sz="3976"/>
            </a:lvl5pPr>
            <a:lvl6pPr>
              <a:defRPr sz="3976"/>
            </a:lvl6pPr>
            <a:lvl7pPr>
              <a:defRPr sz="3976"/>
            </a:lvl7pPr>
            <a:lvl8pPr>
              <a:defRPr sz="3976"/>
            </a:lvl8pPr>
            <a:lvl9pPr>
              <a:defRPr sz="3976"/>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DF32913-5D8F-C44E-A202-534B792B71CA}"/>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Tree>
    <p:extLst>
      <p:ext uri="{BB962C8B-B14F-4D97-AF65-F5344CB8AC3E}">
        <p14:creationId xmlns:p14="http://schemas.microsoft.com/office/powerpoint/2010/main" val="310046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AC7F9E-7A02-504C-B2E7-61A1BCAFCC9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CDD2421-F46C-FA45-B1C4-EAD6356D3610}"/>
              </a:ext>
            </a:extLst>
          </p:cNvPr>
          <p:cNvSpPr>
            <a:spLocks noGrp="1"/>
          </p:cNvSpPr>
          <p:nvPr>
            <p:ph type="pic" idx="1"/>
          </p:nvPr>
        </p:nvSpPr>
        <p:spPr>
          <a:xfrm>
            <a:off x="10304961" y="1974851"/>
            <a:ext cx="12271266" cy="9747250"/>
          </a:xfrm>
          <a:prstGeom prst="rect">
            <a:avLst/>
          </a:prstGeom>
        </p:spPr>
        <p:txBody>
          <a:bodyPr/>
          <a:lstStyle>
            <a:lvl1pPr marL="0" indent="0">
              <a:buNone/>
              <a:defRPr sz="6362"/>
            </a:lvl1pPr>
            <a:lvl2pPr marL="909005" indent="0">
              <a:buNone/>
              <a:defRPr sz="5567"/>
            </a:lvl2pPr>
            <a:lvl3pPr marL="1818010" indent="0">
              <a:buNone/>
              <a:defRPr sz="4772"/>
            </a:lvl3pPr>
            <a:lvl4pPr marL="2727015" indent="0">
              <a:buNone/>
              <a:defRPr sz="3976"/>
            </a:lvl4pPr>
            <a:lvl5pPr marL="3636020" indent="0">
              <a:buNone/>
              <a:defRPr sz="3976"/>
            </a:lvl5pPr>
            <a:lvl6pPr marL="4545025" indent="0">
              <a:buNone/>
              <a:defRPr sz="3976"/>
            </a:lvl6pPr>
            <a:lvl7pPr marL="5454030" indent="0">
              <a:buNone/>
              <a:defRPr sz="3976"/>
            </a:lvl7pPr>
            <a:lvl8pPr marL="6363035" indent="0">
              <a:buNone/>
              <a:defRPr sz="3976"/>
            </a:lvl8pPr>
            <a:lvl9pPr marL="7272040" indent="0">
              <a:buNone/>
              <a:defRPr sz="3976"/>
            </a:lvl9pPr>
          </a:lstStyle>
          <a:p>
            <a:endParaRPr lang="el-GR"/>
          </a:p>
        </p:txBody>
      </p:sp>
      <p:sp>
        <p:nvSpPr>
          <p:cNvPr id="4" name="Θέση κειμένου 3">
            <a:extLst>
              <a:ext uri="{FF2B5EF4-FFF2-40B4-BE49-F238E27FC236}">
                <a16:creationId xmlns:a16="http://schemas.microsoft.com/office/drawing/2014/main" id="{F52F8B60-2ACD-3748-A864-81E74B6B106C}"/>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Tree>
    <p:extLst>
      <p:ext uri="{BB962C8B-B14F-4D97-AF65-F5344CB8AC3E}">
        <p14:creationId xmlns:p14="http://schemas.microsoft.com/office/powerpoint/2010/main" val="146522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1_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D9B0FE-285C-9746-8B26-D1DC405709EF}"/>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4636B7C-90F9-B342-9F16-FECFE820BA7C}"/>
              </a:ext>
            </a:extLst>
          </p:cNvPr>
          <p:cNvSpPr>
            <a:spLocks noGrp="1"/>
          </p:cNvSpPr>
          <p:nvPr>
            <p:ph type="body" orient="vert" idx="1"/>
          </p:nvPr>
        </p:nvSpPr>
        <p:spPr>
          <a:xfrm>
            <a:off x="1666468" y="3651250"/>
            <a:ext cx="20906602" cy="8702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46154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79AD7DA-E083-B342-81C9-AA3FCC7F29F7}"/>
              </a:ext>
            </a:extLst>
          </p:cNvPr>
          <p:cNvSpPr>
            <a:spLocks noGrp="1"/>
          </p:cNvSpPr>
          <p:nvPr>
            <p:ph type="title" orient="vert"/>
          </p:nvPr>
        </p:nvSpPr>
        <p:spPr>
          <a:xfrm>
            <a:off x="17346420" y="730250"/>
            <a:ext cx="5226650" cy="11623676"/>
          </a:xfrm>
          <a:prstGeom prst="rect">
            <a:avLst/>
          </a:prstGeo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9DAF0CC-4FF9-0440-8739-1E98345FA6BC}"/>
              </a:ext>
            </a:extLst>
          </p:cNvPr>
          <p:cNvSpPr>
            <a:spLocks noGrp="1"/>
          </p:cNvSpPr>
          <p:nvPr>
            <p:ph type="body" orient="vert" idx="1"/>
          </p:nvPr>
        </p:nvSpPr>
        <p:spPr>
          <a:xfrm>
            <a:off x="1666468" y="730250"/>
            <a:ext cx="15376957" cy="11623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215019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29/4/2025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862570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653843" y="3419477"/>
            <a:ext cx="20906602" cy="5705474"/>
          </a:xfrm>
        </p:spPr>
        <p:txBody>
          <a:bodyPr anchor="b"/>
          <a:lstStyle>
            <a:lvl1pPr>
              <a:defRPr sz="11929"/>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53843" y="9178927"/>
            <a:ext cx="20906602" cy="3000374"/>
          </a:xfrm>
        </p:spPr>
        <p:txBody>
          <a:bodyPr/>
          <a:lstStyle>
            <a:lvl1pPr marL="0" indent="0">
              <a:buNone/>
              <a:defRPr sz="4772">
                <a:solidFill>
                  <a:schemeClr val="tx1">
                    <a:tint val="75000"/>
                  </a:schemeClr>
                </a:solidFill>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3312B16-8557-4743-8EE6-3DDFEC79069C}" type="datetimeFigureOut">
              <a:rPr lang="el-GR" smtClean="0"/>
              <a:t>29/4/2025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05199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666468"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12271266"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3312B16-8557-4743-8EE6-3DDFEC79069C}" type="datetimeFigureOut">
              <a:rPr lang="el-GR" smtClean="0"/>
              <a:t>29/4/2025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48654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669625" y="730251"/>
            <a:ext cx="20906602" cy="265112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9626" y="3362326"/>
            <a:ext cx="10254460"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4" name="Content Placeholder 3"/>
          <p:cNvSpPr>
            <a:spLocks noGrp="1"/>
          </p:cNvSpPr>
          <p:nvPr>
            <p:ph sz="half" idx="2"/>
          </p:nvPr>
        </p:nvSpPr>
        <p:spPr>
          <a:xfrm>
            <a:off x="1669626" y="5010150"/>
            <a:ext cx="10254460"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12271266" y="3362326"/>
            <a:ext cx="10304961"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6" name="Content Placeholder 5"/>
          <p:cNvSpPr>
            <a:spLocks noGrp="1"/>
          </p:cNvSpPr>
          <p:nvPr>
            <p:ph sz="quarter" idx="4"/>
          </p:nvPr>
        </p:nvSpPr>
        <p:spPr>
          <a:xfrm>
            <a:off x="12271266" y="5010150"/>
            <a:ext cx="10304961"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3312B16-8557-4743-8EE6-3DDFEC79069C}" type="datetimeFigureOut">
              <a:rPr lang="el-GR" smtClean="0"/>
              <a:t>29/4/2025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6400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7A8E5444-4922-EAFD-BA12-BEAFFDFE3351}"/>
              </a:ext>
            </a:extLst>
          </p:cNvPr>
          <p:cNvSpPr/>
          <p:nvPr userDrawn="1"/>
        </p:nvSpPr>
        <p:spPr>
          <a:xfrm>
            <a:off x="9077311" y="1845425"/>
            <a:ext cx="6084916" cy="3042459"/>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Εικόνα 3"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D5BFE4CC-0242-11C8-EA76-4A871118E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2973" y="2421162"/>
            <a:ext cx="3413592" cy="1890983"/>
          </a:xfrm>
          <a:prstGeom prst="rect">
            <a:avLst/>
          </a:prstGeom>
        </p:spPr>
      </p:pic>
    </p:spTree>
    <p:extLst>
      <p:ext uri="{BB962C8B-B14F-4D97-AF65-F5344CB8AC3E}">
        <p14:creationId xmlns:p14="http://schemas.microsoft.com/office/powerpoint/2010/main" val="2503746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3312B16-8557-4743-8EE6-3DDFEC79069C}" type="datetimeFigureOut">
              <a:rPr lang="el-GR" smtClean="0"/>
              <a:t>29/4/2025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13225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as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12B16-8557-4743-8EE6-3DDFEC79069C}" type="datetimeFigureOut">
              <a:rPr lang="el-GR" smtClean="0"/>
              <a:t>29/4/2025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75965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of">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29/4/2025</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254"/>
            <a:ext cx="24239538" cy="13658745"/>
          </a:xfrm>
          <a:prstGeom prst="rect">
            <a:avLst/>
          </a:prstGeom>
        </p:spPr>
      </p:pic>
      <p:pic>
        <p:nvPicPr>
          <p:cNvPr id="10" name="Εικόνα 9"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08B51141-27C6-DEB4-8F59-B4599F839C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4585" y="774311"/>
            <a:ext cx="6057117" cy="1353674"/>
          </a:xfrm>
          <a:prstGeom prst="rect">
            <a:avLst/>
          </a:prstGeom>
        </p:spPr>
      </p:pic>
    </p:spTree>
    <p:extLst>
      <p:ext uri="{BB962C8B-B14F-4D97-AF65-F5344CB8AC3E}">
        <p14:creationId xmlns:p14="http://schemas.microsoft.com/office/powerpoint/2010/main" val="333604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isth">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29/4/2025</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30"/>
            <a:ext cx="24239538" cy="13675370"/>
          </a:xfrm>
          <a:prstGeom prst="rect">
            <a:avLst/>
          </a:prstGeom>
        </p:spPr>
      </p:pic>
      <p:pic>
        <p:nvPicPr>
          <p:cNvPr id="8" name="Εικόνα 7"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710987BD-AF7D-A6BE-6D5B-397E990C41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145" y="3200400"/>
            <a:ext cx="5996015" cy="1340019"/>
          </a:xfrm>
          <a:prstGeom prst="rect">
            <a:avLst/>
          </a:prstGeom>
        </p:spPr>
      </p:pic>
    </p:spTree>
    <p:extLst>
      <p:ext uri="{BB962C8B-B14F-4D97-AF65-F5344CB8AC3E}">
        <p14:creationId xmlns:p14="http://schemas.microsoft.com/office/powerpoint/2010/main" val="14764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FD8487-9D61-484B-BB8C-E42E61A4CB13}"/>
              </a:ext>
            </a:extLst>
          </p:cNvPr>
          <p:cNvSpPr>
            <a:spLocks noGrp="1"/>
          </p:cNvSpPr>
          <p:nvPr>
            <p:ph type="ctrTitle"/>
          </p:nvPr>
        </p:nvSpPr>
        <p:spPr>
          <a:xfrm>
            <a:off x="3029942" y="2244726"/>
            <a:ext cx="18179654" cy="4775200"/>
          </a:xfrm>
          <a:prstGeom prst="rect">
            <a:avLst/>
          </a:prstGeom>
        </p:spPr>
        <p:txBody>
          <a:bodyPr anchor="b">
            <a:normAutofit/>
          </a:bodyPr>
          <a:lstStyle>
            <a:lvl1pPr algn="ctr" defTabSz="1817964" rtl="0" eaLnBrk="1" latinLnBrk="0" hangingPunct="1">
              <a:lnSpc>
                <a:spcPct val="90000"/>
              </a:lnSpc>
              <a:spcBef>
                <a:spcPct val="0"/>
              </a:spcBef>
              <a:buNone/>
              <a:defRPr lang="el-GR" sz="8800" kern="1200" dirty="0">
                <a:solidFill>
                  <a:srgbClr val="19BEDE"/>
                </a:solidFill>
                <a:latin typeface="Trebuchet MS" panose="020B0603020202020204" pitchFamily="34" charset="0"/>
                <a:ea typeface="+mj-ea"/>
                <a:cs typeface="+mj-cs"/>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E864BF2-6C89-2246-AFF5-EF3976E4FEAF}"/>
              </a:ext>
            </a:extLst>
          </p:cNvPr>
          <p:cNvSpPr>
            <a:spLocks noGrp="1"/>
          </p:cNvSpPr>
          <p:nvPr>
            <p:ph type="subTitle" idx="1"/>
          </p:nvPr>
        </p:nvSpPr>
        <p:spPr>
          <a:xfrm>
            <a:off x="3029942" y="7204076"/>
            <a:ext cx="18179654" cy="3311524"/>
          </a:xfrm>
          <a:prstGeom prst="rect">
            <a:avLst/>
          </a:prstGeom>
        </p:spPr>
        <p:txBody>
          <a:bodyPr/>
          <a:lstStyle>
            <a:lvl1pPr marL="0" indent="0" algn="ctr">
              <a:buNone/>
              <a:defRPr sz="4772">
                <a:solidFill>
                  <a:srgbClr val="0D4F8C"/>
                </a:solidFill>
                <a:latin typeface="Trebuchet MS" panose="020B0603020202020204" pitchFamily="34" charset="0"/>
              </a:defRPr>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dirty="0"/>
              <a:t>Κάντε κλικ για να επεξεργαστείτε τον υπότιτλο του υποδείγματος</a:t>
            </a:r>
          </a:p>
        </p:txBody>
      </p:sp>
    </p:spTree>
    <p:extLst>
      <p:ext uri="{BB962C8B-B14F-4D97-AF65-F5344CB8AC3E}">
        <p14:creationId xmlns:p14="http://schemas.microsoft.com/office/powerpoint/2010/main" val="391541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B91A0-D815-7746-ACA8-0558A82CD9C3}"/>
              </a:ext>
            </a:extLst>
          </p:cNvPr>
          <p:cNvSpPr>
            <a:spLocks noGrp="1"/>
          </p:cNvSpPr>
          <p:nvPr>
            <p:ph type="title"/>
          </p:nvPr>
        </p:nvSpPr>
        <p:spPr>
          <a:xfrm>
            <a:off x="1666468" y="730251"/>
            <a:ext cx="20906602" cy="1131800"/>
          </a:xfrm>
          <a:prstGeom prst="rect">
            <a:avLst/>
          </a:prstGeom>
        </p:spPr>
        <p:txBody>
          <a:bodyPr>
            <a:normAutofit/>
          </a:bodyPr>
          <a:lstStyle>
            <a:lvl1pPr>
              <a:defRPr sz="6000">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38BDAA8-7888-ED4B-B89C-9CBA272AA0C4}"/>
              </a:ext>
            </a:extLst>
          </p:cNvPr>
          <p:cNvSpPr>
            <a:spLocks noGrp="1"/>
          </p:cNvSpPr>
          <p:nvPr>
            <p:ph idx="1"/>
          </p:nvPr>
        </p:nvSpPr>
        <p:spPr>
          <a:xfrm>
            <a:off x="1666468" y="2576945"/>
            <a:ext cx="20906602" cy="9776981"/>
          </a:xfrm>
          <a:prstGeom prst="rect">
            <a:avLst/>
          </a:prstGeom>
        </p:spPr>
        <p:txBody>
          <a:bodyPr/>
          <a:lstStyle>
            <a:lvl1pPr>
              <a:defRPr sz="4800">
                <a:solidFill>
                  <a:srgbClr val="0D4F8C"/>
                </a:solidFill>
                <a:latin typeface="Trebuchet MS" panose="020B0603020202020204" pitchFamily="34" charset="0"/>
              </a:defRPr>
            </a:lvl1pPr>
            <a:lvl2pPr>
              <a:defRPr sz="4400">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Tree>
    <p:extLst>
      <p:ext uri="{BB962C8B-B14F-4D97-AF65-F5344CB8AC3E}">
        <p14:creationId xmlns:p14="http://schemas.microsoft.com/office/powerpoint/2010/main" val="50255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CA66A-1971-3745-A403-92564599CACE}"/>
              </a:ext>
            </a:extLst>
          </p:cNvPr>
          <p:cNvSpPr>
            <a:spLocks noGrp="1"/>
          </p:cNvSpPr>
          <p:nvPr>
            <p:ph type="title"/>
          </p:nvPr>
        </p:nvSpPr>
        <p:spPr>
          <a:xfrm>
            <a:off x="1653843" y="3419477"/>
            <a:ext cx="20906602" cy="5705474"/>
          </a:xfrm>
          <a:prstGeom prst="rect">
            <a:avLst/>
          </a:prstGeom>
        </p:spPr>
        <p:txBody>
          <a:bodyPr anchor="b"/>
          <a:lstStyle>
            <a:lvl1pPr>
              <a:defRPr sz="11929">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AED08D-2086-DB4B-A44B-CEEB3287E225}"/>
              </a:ext>
            </a:extLst>
          </p:cNvPr>
          <p:cNvSpPr>
            <a:spLocks noGrp="1"/>
          </p:cNvSpPr>
          <p:nvPr>
            <p:ph type="body" idx="1"/>
          </p:nvPr>
        </p:nvSpPr>
        <p:spPr>
          <a:xfrm>
            <a:off x="1653843" y="9178927"/>
            <a:ext cx="20906602" cy="3000374"/>
          </a:xfrm>
          <a:prstGeom prst="rect">
            <a:avLst/>
          </a:prstGeom>
        </p:spPr>
        <p:txBody>
          <a:bodyPr/>
          <a:lstStyle>
            <a:lvl1pPr marL="0" indent="0">
              <a:buNone/>
              <a:defRPr sz="4772">
                <a:solidFill>
                  <a:schemeClr val="tx1">
                    <a:tint val="75000"/>
                  </a:schemeClr>
                </a:solidFill>
                <a:latin typeface="Trebuchet MS" panose="020B0603020202020204" pitchFamily="34" charset="0"/>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dirty="0"/>
              <a:t>Στυλ κειμένου υποδείγματος</a:t>
            </a:r>
          </a:p>
        </p:txBody>
      </p:sp>
    </p:spTree>
    <p:extLst>
      <p:ext uri="{BB962C8B-B14F-4D97-AF65-F5344CB8AC3E}">
        <p14:creationId xmlns:p14="http://schemas.microsoft.com/office/powerpoint/2010/main" val="418078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33454B-536C-8547-B386-167DF34C5FDD}"/>
              </a:ext>
            </a:extLst>
          </p:cNvPr>
          <p:cNvSpPr>
            <a:spLocks noGrp="1"/>
          </p:cNvSpPr>
          <p:nvPr>
            <p:ph type="title"/>
          </p:nvPr>
        </p:nvSpPr>
        <p:spPr>
          <a:xfrm>
            <a:off x="1666468"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AD16F91-E89B-AF44-A663-D2508142488F}"/>
              </a:ext>
            </a:extLst>
          </p:cNvPr>
          <p:cNvSpPr>
            <a:spLocks noGrp="1"/>
          </p:cNvSpPr>
          <p:nvPr>
            <p:ph sz="half" idx="1"/>
          </p:nvPr>
        </p:nvSpPr>
        <p:spPr>
          <a:xfrm>
            <a:off x="1666468" y="3651250"/>
            <a:ext cx="10301804" cy="8702676"/>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περιεχομένου 3">
            <a:extLst>
              <a:ext uri="{FF2B5EF4-FFF2-40B4-BE49-F238E27FC236}">
                <a16:creationId xmlns:a16="http://schemas.microsoft.com/office/drawing/2014/main" id="{0C2A62E8-7553-2A4C-B342-EFA0CF161C24}"/>
              </a:ext>
            </a:extLst>
          </p:cNvPr>
          <p:cNvSpPr>
            <a:spLocks noGrp="1"/>
          </p:cNvSpPr>
          <p:nvPr>
            <p:ph sz="half" idx="2"/>
          </p:nvPr>
        </p:nvSpPr>
        <p:spPr>
          <a:xfrm>
            <a:off x="12271266" y="3651250"/>
            <a:ext cx="10301804" cy="8702676"/>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Tree>
    <p:extLst>
      <p:ext uri="{BB962C8B-B14F-4D97-AF65-F5344CB8AC3E}">
        <p14:creationId xmlns:p14="http://schemas.microsoft.com/office/powerpoint/2010/main" val="325686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3C192-E8D6-C541-99B1-5FC986B72C73}"/>
              </a:ext>
            </a:extLst>
          </p:cNvPr>
          <p:cNvSpPr>
            <a:spLocks noGrp="1"/>
          </p:cNvSpPr>
          <p:nvPr>
            <p:ph type="title"/>
          </p:nvPr>
        </p:nvSpPr>
        <p:spPr>
          <a:xfrm>
            <a:off x="1669625"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922D709-00C7-6849-82F6-B71C2F281DBA}"/>
              </a:ext>
            </a:extLst>
          </p:cNvPr>
          <p:cNvSpPr>
            <a:spLocks noGrp="1"/>
          </p:cNvSpPr>
          <p:nvPr>
            <p:ph type="body" idx="1"/>
          </p:nvPr>
        </p:nvSpPr>
        <p:spPr>
          <a:xfrm>
            <a:off x="1669626" y="3362326"/>
            <a:ext cx="10254460" cy="1647824"/>
          </a:xfrm>
          <a:prstGeom prst="rect">
            <a:avLst/>
          </a:prstGeom>
        </p:spPr>
        <p:txBody>
          <a:bodyPr anchor="b"/>
          <a:lstStyle>
            <a:lvl1pPr marL="0" indent="0">
              <a:buNone/>
              <a:defRPr sz="4772" b="1">
                <a:solidFill>
                  <a:srgbClr val="0D4F8C"/>
                </a:solidFill>
                <a:latin typeface="Trebuchet MS" panose="020B0603020202020204" pitchFamily="34" charset="0"/>
              </a:defRPr>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dirty="0"/>
              <a:t>Στυλ κειμένου υποδείγματος</a:t>
            </a:r>
          </a:p>
        </p:txBody>
      </p:sp>
      <p:sp>
        <p:nvSpPr>
          <p:cNvPr id="4" name="Θέση περιεχομένου 3">
            <a:extLst>
              <a:ext uri="{FF2B5EF4-FFF2-40B4-BE49-F238E27FC236}">
                <a16:creationId xmlns:a16="http://schemas.microsoft.com/office/drawing/2014/main" id="{E7DFD192-A261-B246-8F4F-44230F988EA9}"/>
              </a:ext>
            </a:extLst>
          </p:cNvPr>
          <p:cNvSpPr>
            <a:spLocks noGrp="1"/>
          </p:cNvSpPr>
          <p:nvPr>
            <p:ph sz="half" idx="2"/>
          </p:nvPr>
        </p:nvSpPr>
        <p:spPr>
          <a:xfrm>
            <a:off x="1669626" y="5010150"/>
            <a:ext cx="10254460" cy="7369176"/>
          </a:xfrm>
          <a:prstGeom prst="rect">
            <a:avLst/>
          </a:prstGeom>
        </p:spPr>
        <p:txBody>
          <a:bodyPr/>
          <a:lstStyle>
            <a:lvl1pPr>
              <a:defRPr>
                <a:solidFill>
                  <a:srgbClr val="0D4F8C"/>
                </a:solidFill>
                <a:latin typeface="Trebuchet MS" panose="020B0603020202020204" pitchFamily="34" charset="0"/>
              </a:defRPr>
            </a:lvl1pPr>
            <a:lvl2pPr>
              <a:defRPr>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5" name="Θέση κειμένου 4">
            <a:extLst>
              <a:ext uri="{FF2B5EF4-FFF2-40B4-BE49-F238E27FC236}">
                <a16:creationId xmlns:a16="http://schemas.microsoft.com/office/drawing/2014/main" id="{B53B8C0F-27A1-9641-9516-D33AEA8CE451}"/>
              </a:ext>
            </a:extLst>
          </p:cNvPr>
          <p:cNvSpPr>
            <a:spLocks noGrp="1"/>
          </p:cNvSpPr>
          <p:nvPr>
            <p:ph type="body" sz="quarter" idx="3"/>
          </p:nvPr>
        </p:nvSpPr>
        <p:spPr>
          <a:xfrm>
            <a:off x="12271266" y="3362326"/>
            <a:ext cx="10304961" cy="1647824"/>
          </a:xfrm>
          <a:prstGeom prst="rect">
            <a:avLst/>
          </a:prstGeom>
        </p:spPr>
        <p:txBody>
          <a:bodyPr anchor="b"/>
          <a:lstStyle>
            <a:lvl1pPr marL="0" indent="0">
              <a:buNone/>
              <a:defRPr sz="4772" b="1">
                <a:solidFill>
                  <a:srgbClr val="0D4F8C"/>
                </a:solidFill>
                <a:latin typeface="Trebuchet MS" panose="020B0603020202020204" pitchFamily="34" charset="0"/>
              </a:defRPr>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dirty="0"/>
              <a:t>Στυλ κειμένου υποδείγματος</a:t>
            </a:r>
          </a:p>
        </p:txBody>
      </p:sp>
      <p:sp>
        <p:nvSpPr>
          <p:cNvPr id="6" name="Θέση περιεχομένου 5">
            <a:extLst>
              <a:ext uri="{FF2B5EF4-FFF2-40B4-BE49-F238E27FC236}">
                <a16:creationId xmlns:a16="http://schemas.microsoft.com/office/drawing/2014/main" id="{780BAD56-F9FA-1C47-B89A-73E69F5C3BE6}"/>
              </a:ext>
            </a:extLst>
          </p:cNvPr>
          <p:cNvSpPr>
            <a:spLocks noGrp="1"/>
          </p:cNvSpPr>
          <p:nvPr>
            <p:ph sz="quarter" idx="4"/>
          </p:nvPr>
        </p:nvSpPr>
        <p:spPr>
          <a:xfrm>
            <a:off x="12271266" y="5010150"/>
            <a:ext cx="10304961" cy="7369176"/>
          </a:xfrm>
          <a:prstGeom prst="rect">
            <a:avLst/>
          </a:prstGeom>
        </p:spPr>
        <p:txBody>
          <a:bodyPr/>
          <a:lstStyle>
            <a:lvl1pPr>
              <a:defRPr>
                <a:solidFill>
                  <a:srgbClr val="0D4F8C"/>
                </a:solidFill>
                <a:latin typeface="Trebuchet MS" panose="020B0603020202020204" pitchFamily="34" charset="0"/>
              </a:defRPr>
            </a:lvl1pPr>
            <a:lvl2pPr>
              <a:defRPr>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Tree>
    <p:extLst>
      <p:ext uri="{BB962C8B-B14F-4D97-AF65-F5344CB8AC3E}">
        <p14:creationId xmlns:p14="http://schemas.microsoft.com/office/powerpoint/2010/main" val="2022833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4.jpe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1666468" y="12712703"/>
            <a:ext cx="5453896" cy="730250"/>
          </a:xfrm>
          <a:prstGeom prst="rect">
            <a:avLst/>
          </a:prstGeom>
        </p:spPr>
        <p:txBody>
          <a:bodyPr vert="horz" lIns="91440" tIns="45720" rIns="91440" bIns="45720" rtlCol="0" anchor="ctr"/>
          <a:lstStyle>
            <a:lvl1pPr algn="l">
              <a:defRPr sz="2386">
                <a:solidFill>
                  <a:schemeClr val="tx1">
                    <a:tint val="75000"/>
                  </a:schemeClr>
                </a:solidFill>
              </a:defRPr>
            </a:lvl1pPr>
          </a:lstStyle>
          <a:p>
            <a:fld id="{FA18AEA9-71C6-468C-BEB2-7FB1CAECB70F}" type="datetimeFigureOut">
              <a:rPr lang="el-GR" smtClean="0"/>
              <a:t>29/4/2025</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8029347" y="12712703"/>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17119174" y="12712703"/>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1817964" rtl="0" eaLnBrk="1" latinLnBrk="0" hangingPunct="1">
        <a:lnSpc>
          <a:spcPct val="90000"/>
        </a:lnSpc>
        <a:spcBef>
          <a:spcPct val="0"/>
        </a:spcBef>
        <a:buNone/>
        <a:defRPr sz="7158" kern="1200">
          <a:solidFill>
            <a:srgbClr val="19BEDE"/>
          </a:solidFill>
          <a:latin typeface="Trebuchet MS" panose="020B0603020202020204" pitchFamily="34" charset="0"/>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476B8E4-27FB-B4E2-8FCB-08D14D204737}"/>
              </a:ext>
            </a:extLst>
          </p:cNvPr>
          <p:cNvSpPr/>
          <p:nvPr userDrawn="1"/>
        </p:nvSpPr>
        <p:spPr>
          <a:xfrm>
            <a:off x="9077311" y="1845425"/>
            <a:ext cx="6084916" cy="3042459"/>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683660FE-CD0A-89BD-6FAF-25A7B1818A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12973" y="2421162"/>
            <a:ext cx="3413592" cy="1890983"/>
          </a:xfrm>
          <a:prstGeom prst="rect">
            <a:avLst/>
          </a:prstGeom>
        </p:spPr>
      </p:pic>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1817964"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6468" y="730251"/>
            <a:ext cx="20906602" cy="265112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6468" y="3651250"/>
            <a:ext cx="20906602" cy="870267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666468" y="12712701"/>
            <a:ext cx="5453896" cy="730250"/>
          </a:xfrm>
          <a:prstGeom prst="rect">
            <a:avLst/>
          </a:prstGeom>
        </p:spPr>
        <p:txBody>
          <a:bodyPr vert="horz" lIns="91440" tIns="45720" rIns="91440" bIns="45720" rtlCol="0" anchor="ctr"/>
          <a:lstStyle>
            <a:lvl1pPr algn="l">
              <a:defRPr sz="2386">
                <a:solidFill>
                  <a:schemeClr val="tx1">
                    <a:tint val="75000"/>
                  </a:schemeClr>
                </a:solidFill>
              </a:defRPr>
            </a:lvl1pPr>
          </a:lstStyle>
          <a:p>
            <a:fld id="{33312B16-8557-4743-8EE6-3DDFEC79069C}" type="datetimeFigureOut">
              <a:rPr lang="el-GR" smtClean="0"/>
              <a:t>29/4/2025</a:t>
            </a:fld>
            <a:endParaRPr lang="el-GR"/>
          </a:p>
        </p:txBody>
      </p:sp>
      <p:sp>
        <p:nvSpPr>
          <p:cNvPr id="5" name="Footer Placeholder 4"/>
          <p:cNvSpPr>
            <a:spLocks noGrp="1"/>
          </p:cNvSpPr>
          <p:nvPr>
            <p:ph type="ftr" sz="quarter" idx="3"/>
          </p:nvPr>
        </p:nvSpPr>
        <p:spPr>
          <a:xfrm>
            <a:off x="8029347" y="12712701"/>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7119174" y="12712701"/>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C6DD6E9A-F6BC-4101-9D32-73E53CB7934B}" type="slidenum">
              <a:rPr lang="el-GR" smtClean="0"/>
              <a:pPr/>
              <a:t>‹#›</a:t>
            </a:fld>
            <a:endParaRPr lang="el-GR" dirty="0"/>
          </a:p>
        </p:txBody>
      </p:sp>
      <p:pic>
        <p:nvPicPr>
          <p:cNvPr id="7" name="Εικόνα 6">
            <a:extLst>
              <a:ext uri="{FF2B5EF4-FFF2-40B4-BE49-F238E27FC236}">
                <a16:creationId xmlns:a16="http://schemas.microsoft.com/office/drawing/2014/main" id="{08BCA747-5152-A44B-9CEA-DF5112260DA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26" y="0"/>
            <a:ext cx="24234490" cy="13716000"/>
          </a:xfrm>
          <a:prstGeom prst="rect">
            <a:avLst/>
          </a:prstGeom>
        </p:spPr>
      </p:pic>
      <p:pic>
        <p:nvPicPr>
          <p:cNvPr id="8" name="Εικόνα 7">
            <a:extLst>
              <a:ext uri="{FF2B5EF4-FFF2-40B4-BE49-F238E27FC236}">
                <a16:creationId xmlns:a16="http://schemas.microsoft.com/office/drawing/2014/main" id="{E5CF02F1-D563-934F-9869-0A4A0DEF96C2}"/>
              </a:ext>
            </a:extLst>
          </p:cNvPr>
          <p:cNvPicPr>
            <a:picLocks noChangeAspect="1"/>
          </p:cNvPicPr>
          <p:nvPr userDrawn="1"/>
        </p:nvPicPr>
        <p:blipFill>
          <a:blip r:embed="rId22"/>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300421988"/>
      </p:ext>
    </p:extLst>
  </p:cSld>
  <p:clrMap bg1="lt1" tx1="dk1" bg2="lt2" tx2="dk2" accent1="accent1" accent2="accent2" accent3="accent3" accent4="accent4" accent5="accent5" accent6="accent6" hlink="hlink" folHlink="folHlink"/>
  <p:sldLayoutIdLst>
    <p:sldLayoutId id="2147483679" r:id="rId1"/>
    <p:sldLayoutId id="2147483702"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680" r:id="rId14"/>
    <p:sldLayoutId id="2147483681" r:id="rId15"/>
    <p:sldLayoutId id="2147483682" r:id="rId16"/>
    <p:sldLayoutId id="2147483683" r:id="rId17"/>
    <p:sldLayoutId id="2147483684" r:id="rId18"/>
    <p:sldLayoutId id="2147483685" r:id="rId19"/>
  </p:sldLayoutIdLst>
  <p:txStyles>
    <p:titleStyle>
      <a:lvl1pPr algn="l" defTabSz="1818010"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503" indent="-454503" algn="l" defTabSz="1818010"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508" indent="-454503" algn="l" defTabSz="1818010"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513" indent="-454503" algn="l" defTabSz="1818010"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51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52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52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53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53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54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n-US"/>
      </a:defPPr>
      <a:lvl1pPr marL="0" algn="l" defTabSz="1818010" rtl="0" eaLnBrk="1" latinLnBrk="0" hangingPunct="1">
        <a:defRPr sz="3579" kern="1200">
          <a:solidFill>
            <a:schemeClr val="tx1"/>
          </a:solidFill>
          <a:latin typeface="+mn-lt"/>
          <a:ea typeface="+mn-ea"/>
          <a:cs typeface="+mn-cs"/>
        </a:defRPr>
      </a:lvl1pPr>
      <a:lvl2pPr marL="909005" algn="l" defTabSz="1818010" rtl="0" eaLnBrk="1" latinLnBrk="0" hangingPunct="1">
        <a:defRPr sz="3579" kern="1200">
          <a:solidFill>
            <a:schemeClr val="tx1"/>
          </a:solidFill>
          <a:latin typeface="+mn-lt"/>
          <a:ea typeface="+mn-ea"/>
          <a:cs typeface="+mn-cs"/>
        </a:defRPr>
      </a:lvl2pPr>
      <a:lvl3pPr marL="1818010" algn="l" defTabSz="1818010" rtl="0" eaLnBrk="1" latinLnBrk="0" hangingPunct="1">
        <a:defRPr sz="3579" kern="1200">
          <a:solidFill>
            <a:schemeClr val="tx1"/>
          </a:solidFill>
          <a:latin typeface="+mn-lt"/>
          <a:ea typeface="+mn-ea"/>
          <a:cs typeface="+mn-cs"/>
        </a:defRPr>
      </a:lvl3pPr>
      <a:lvl4pPr marL="2727015" algn="l" defTabSz="1818010" rtl="0" eaLnBrk="1" latinLnBrk="0" hangingPunct="1">
        <a:defRPr sz="3579" kern="1200">
          <a:solidFill>
            <a:schemeClr val="tx1"/>
          </a:solidFill>
          <a:latin typeface="+mn-lt"/>
          <a:ea typeface="+mn-ea"/>
          <a:cs typeface="+mn-cs"/>
        </a:defRPr>
      </a:lvl4pPr>
      <a:lvl5pPr marL="3636020" algn="l" defTabSz="1818010" rtl="0" eaLnBrk="1" latinLnBrk="0" hangingPunct="1">
        <a:defRPr sz="3579" kern="1200">
          <a:solidFill>
            <a:schemeClr val="tx1"/>
          </a:solidFill>
          <a:latin typeface="+mn-lt"/>
          <a:ea typeface="+mn-ea"/>
          <a:cs typeface="+mn-cs"/>
        </a:defRPr>
      </a:lvl5pPr>
      <a:lvl6pPr marL="4545025" algn="l" defTabSz="1818010" rtl="0" eaLnBrk="1" latinLnBrk="0" hangingPunct="1">
        <a:defRPr sz="3579" kern="1200">
          <a:solidFill>
            <a:schemeClr val="tx1"/>
          </a:solidFill>
          <a:latin typeface="+mn-lt"/>
          <a:ea typeface="+mn-ea"/>
          <a:cs typeface="+mn-cs"/>
        </a:defRPr>
      </a:lvl6pPr>
      <a:lvl7pPr marL="5454030" algn="l" defTabSz="1818010" rtl="0" eaLnBrk="1" latinLnBrk="0" hangingPunct="1">
        <a:defRPr sz="3579" kern="1200">
          <a:solidFill>
            <a:schemeClr val="tx1"/>
          </a:solidFill>
          <a:latin typeface="+mn-lt"/>
          <a:ea typeface="+mn-ea"/>
          <a:cs typeface="+mn-cs"/>
        </a:defRPr>
      </a:lvl7pPr>
      <a:lvl8pPr marL="6363035" algn="l" defTabSz="1818010" rtl="0" eaLnBrk="1" latinLnBrk="0" hangingPunct="1">
        <a:defRPr sz="3579" kern="1200">
          <a:solidFill>
            <a:schemeClr val="tx1"/>
          </a:solidFill>
          <a:latin typeface="+mn-lt"/>
          <a:ea typeface="+mn-ea"/>
          <a:cs typeface="+mn-cs"/>
        </a:defRPr>
      </a:lvl8pPr>
      <a:lvl9pPr marL="7272040" algn="l" defTabSz="1818010" rtl="0" eaLnBrk="1" latinLnBrk="0" hangingPunct="1">
        <a:defRPr sz="3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75" y="940758"/>
            <a:ext cx="2899301" cy="2899306"/>
          </a:xfrm>
          <a:prstGeom prst="rect">
            <a:avLst/>
          </a:prstGeom>
        </p:spPr>
      </p:pic>
      <p:sp>
        <p:nvSpPr>
          <p:cNvPr id="21" name="Rectangle 33"/>
          <p:cNvSpPr/>
          <p:nvPr/>
        </p:nvSpPr>
        <p:spPr>
          <a:xfrm>
            <a:off x="15446950" y="10588589"/>
            <a:ext cx="6097206" cy="1351151"/>
          </a:xfrm>
          <a:prstGeom prst="rect">
            <a:avLst/>
          </a:prstGeom>
          <a:noFill/>
          <a:ln w="6350">
            <a:no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800" dirty="0" smtClean="0">
                <a:solidFill>
                  <a:srgbClr val="0070C0"/>
                </a:solidFill>
                <a:latin typeface="BebasNEUE" pitchFamily="34" charset="0"/>
              </a:rPr>
              <a:t>www.inedivim.gr</a:t>
            </a:r>
            <a:r>
              <a:rPr lang="el-GR" sz="2800" dirty="0" smtClean="0">
                <a:solidFill>
                  <a:srgbClr val="0070C0"/>
                </a:solidFill>
                <a:latin typeface="BebasNEUE" pitchFamily="34" charset="0"/>
              </a:rPr>
              <a:t> </a:t>
            </a:r>
            <a:r>
              <a:rPr lang="en-US" sz="2800" dirty="0">
                <a:solidFill>
                  <a:srgbClr val="0070C0"/>
                </a:solidFill>
                <a:latin typeface="BebasNEUE" pitchFamily="34" charset="0"/>
              </a:rPr>
              <a:t> </a:t>
            </a:r>
            <a:r>
              <a:rPr lang="en-US" sz="2800" dirty="0" smtClean="0">
                <a:solidFill>
                  <a:srgbClr val="0070C0"/>
                </a:solidFill>
                <a:latin typeface="BebasNEUE" pitchFamily="34" charset="0"/>
              </a:rPr>
              <a:t>                www</a:t>
            </a:r>
            <a:r>
              <a:rPr lang="el-GR" sz="2800" dirty="0" smtClean="0">
                <a:solidFill>
                  <a:srgbClr val="0070C0"/>
                </a:solidFill>
                <a:latin typeface="BebasNEUE" pitchFamily="34" charset="0"/>
              </a:rPr>
              <a:t>.</a:t>
            </a:r>
            <a:r>
              <a:rPr lang="en-US" sz="2800" dirty="0" smtClean="0">
                <a:solidFill>
                  <a:srgbClr val="0070C0"/>
                </a:solidFill>
                <a:latin typeface="BebasNEUE" pitchFamily="34" charset="0"/>
              </a:rPr>
              <a:t>kpe.inedivim.gr</a:t>
            </a:r>
            <a:endParaRPr lang="en-JM" sz="2800" dirty="0">
              <a:solidFill>
                <a:srgbClr val="0070C0"/>
              </a:solidFill>
              <a:latin typeface="BebasNEUE" pitchFamily="34" charset="0"/>
            </a:endParaRPr>
          </a:p>
        </p:txBody>
      </p:sp>
      <p:sp>
        <p:nvSpPr>
          <p:cNvPr id="24" name="Title 1"/>
          <p:cNvSpPr txBox="1">
            <a:spLocks/>
          </p:cNvSpPr>
          <p:nvPr/>
        </p:nvSpPr>
        <p:spPr>
          <a:xfrm>
            <a:off x="7572722" y="5187871"/>
            <a:ext cx="9949822" cy="904082"/>
          </a:xfrm>
          <a:prstGeom prst="rect">
            <a:avLst/>
          </a:prstGeom>
        </p:spPr>
        <p:txBody>
          <a:bodyPr vert="horz" lIns="91440" tIns="45720" rIns="91440" bIns="45720" rtlCol="0" anchor="ctr">
            <a:normAutofit fontScale="85000" lnSpcReduction="20000"/>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pPr algn="ctr"/>
            <a:endParaRPr lang="en-JM" sz="8800" b="1" dirty="0">
              <a:solidFill>
                <a:srgbClr val="0070C0"/>
              </a:solidFill>
            </a:endParaRPr>
          </a:p>
        </p:txBody>
      </p:sp>
      <p:sp>
        <p:nvSpPr>
          <p:cNvPr id="2" name="Ορθογώνιο 1"/>
          <p:cNvSpPr/>
          <p:nvPr/>
        </p:nvSpPr>
        <p:spPr>
          <a:xfrm>
            <a:off x="1553462" y="5283660"/>
            <a:ext cx="10615961" cy="1754326"/>
          </a:xfrm>
          <a:prstGeom prst="rect">
            <a:avLst/>
          </a:prstGeom>
          <a:noFill/>
        </p:spPr>
        <p:txBody>
          <a:bodyPr wrap="square">
            <a:spAutoFit/>
          </a:bodyPr>
          <a:lstStyle/>
          <a:p>
            <a:pPr algn="ctr"/>
            <a:r>
              <a:rPr lang="el-GR" sz="5400" b="1" dirty="0">
                <a:solidFill>
                  <a:schemeClr val="accent5">
                    <a:lumMod val="50000"/>
                  </a:schemeClr>
                </a:solidFill>
              </a:rPr>
              <a:t>Κέντρα Εκπαίδευσης για το </a:t>
            </a:r>
            <a:endParaRPr lang="en-US" sz="5400" b="1" dirty="0" smtClean="0">
              <a:solidFill>
                <a:schemeClr val="accent5">
                  <a:lumMod val="50000"/>
                </a:schemeClr>
              </a:solidFill>
            </a:endParaRPr>
          </a:p>
          <a:p>
            <a:pPr algn="ctr"/>
            <a:r>
              <a:rPr lang="el-GR" sz="5400" b="1" dirty="0" smtClean="0">
                <a:solidFill>
                  <a:schemeClr val="accent5">
                    <a:lumMod val="50000"/>
                  </a:schemeClr>
                </a:solidFill>
              </a:rPr>
              <a:t>Περιβάλλον </a:t>
            </a:r>
            <a:r>
              <a:rPr lang="el-GR" sz="5400" b="1" dirty="0">
                <a:solidFill>
                  <a:schemeClr val="accent5">
                    <a:lumMod val="50000"/>
                  </a:schemeClr>
                </a:solidFill>
              </a:rPr>
              <a:t>και την Αειφορία </a:t>
            </a:r>
            <a:endParaRPr lang="en-JM" sz="5400" b="1" dirty="0">
              <a:solidFill>
                <a:schemeClr val="accent5">
                  <a:lumMod val="50000"/>
                </a:schemeClr>
              </a:solidFill>
            </a:endParaRPr>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02483" y="2253991"/>
            <a:ext cx="7772400" cy="8334598"/>
          </a:xfrm>
          <a:prstGeom prst="rect">
            <a:avLst/>
          </a:prstGeom>
        </p:spPr>
      </p:pic>
      <p:sp>
        <p:nvSpPr>
          <p:cNvPr id="4" name="Ορθογώνιο 3"/>
          <p:cNvSpPr/>
          <p:nvPr/>
        </p:nvSpPr>
        <p:spPr>
          <a:xfrm>
            <a:off x="758283" y="7316805"/>
            <a:ext cx="13350521" cy="5016758"/>
          </a:xfrm>
          <a:prstGeom prst="rect">
            <a:avLst/>
          </a:prstGeom>
        </p:spPr>
        <p:txBody>
          <a:bodyPr wrap="square">
            <a:spAutoFit/>
          </a:bodyPr>
          <a:lstStyle/>
          <a:p>
            <a:r>
              <a:rPr lang="el-GR" sz="3200" b="1" u="sng" dirty="0" smtClean="0"/>
              <a:t>ΦΟΡΕΑΣ ΥΛΟΠΟΙΗΣΗΣ</a:t>
            </a:r>
            <a:r>
              <a:rPr lang="el-GR" sz="3200" b="1" dirty="0" smtClean="0"/>
              <a:t>: </a:t>
            </a:r>
            <a:r>
              <a:rPr lang="el-GR" sz="3200" dirty="0" smtClean="0"/>
              <a:t>Διεύθυνση Συγχρηματοδοτουμένων και Αναπτυξιακών Προγραμμάτων/ Τμήμα Διαχείρισης και Υλοποίησης Έργων-Προγραμμάτων/</a:t>
            </a:r>
            <a:r>
              <a:rPr lang="el-GR" sz="3200" b="1" dirty="0" smtClean="0"/>
              <a:t>ΙΝΕΔΙΒΙΜ</a:t>
            </a:r>
            <a:endParaRPr lang="en-US" sz="3200" b="1" dirty="0" smtClean="0"/>
          </a:p>
          <a:p>
            <a:pPr algn="ctr"/>
            <a:endParaRPr lang="en-US" sz="3200" dirty="0" smtClean="0"/>
          </a:p>
          <a:p>
            <a:r>
              <a:rPr lang="el-GR" sz="3200" b="1" u="sng" dirty="0"/>
              <a:t>ΦΟΡΕΑΣ ΛΕΙΤΟΥΡΓΙΑΣ </a:t>
            </a:r>
            <a:r>
              <a:rPr lang="el-GR" sz="3200" b="1" u="sng" dirty="0" smtClean="0"/>
              <a:t>ΚΑΙ</a:t>
            </a:r>
            <a:r>
              <a:rPr lang="en-US" sz="3200" b="1" u="sng" dirty="0" smtClean="0"/>
              <a:t> </a:t>
            </a:r>
            <a:r>
              <a:rPr lang="el-GR" sz="3200" b="1" u="sng" dirty="0" smtClean="0"/>
              <a:t>ΣΥΝΤΗΡΗΣΗΣ</a:t>
            </a:r>
            <a:r>
              <a:rPr lang="el-GR" sz="3200" dirty="0" smtClean="0"/>
              <a:t>:</a:t>
            </a:r>
            <a:r>
              <a:rPr lang="en-US" sz="3200" dirty="0" smtClean="0"/>
              <a:t> </a:t>
            </a:r>
            <a:r>
              <a:rPr lang="el-GR" sz="3200" dirty="0" smtClean="0"/>
              <a:t>Διεύθυνση </a:t>
            </a:r>
            <a:r>
              <a:rPr lang="el-GR" sz="3200" dirty="0"/>
              <a:t>Υποστήριξης Προγραμμάτων και Εκπαίδευσης για την </a:t>
            </a:r>
            <a:r>
              <a:rPr lang="el-GR" sz="3200" dirty="0" err="1" smtClean="0"/>
              <a:t>Αειφορία</a:t>
            </a:r>
            <a:r>
              <a:rPr lang="en-US" sz="3200" dirty="0" smtClean="0"/>
              <a:t> /</a:t>
            </a:r>
            <a:r>
              <a:rPr lang="el-GR" sz="3200" dirty="0" smtClean="0"/>
              <a:t>Γενική </a:t>
            </a:r>
            <a:r>
              <a:rPr lang="el-GR" sz="3200" dirty="0"/>
              <a:t>Δ/</a:t>
            </a:r>
            <a:r>
              <a:rPr lang="el-GR" sz="3200" dirty="0" err="1"/>
              <a:t>νση</a:t>
            </a:r>
            <a:r>
              <a:rPr lang="el-GR" sz="3200" dirty="0"/>
              <a:t> Σπουδών Π/</a:t>
            </a:r>
            <a:r>
              <a:rPr lang="el-GR" sz="3200" dirty="0" err="1"/>
              <a:t>θμιας</a:t>
            </a:r>
            <a:r>
              <a:rPr lang="el-GR" sz="3200" dirty="0"/>
              <a:t> και Δ/</a:t>
            </a:r>
            <a:r>
              <a:rPr lang="el-GR" sz="3200" dirty="0" err="1"/>
              <a:t>θμιας</a:t>
            </a:r>
            <a:r>
              <a:rPr lang="el-GR" sz="3200" dirty="0"/>
              <a:t> </a:t>
            </a:r>
            <a:r>
              <a:rPr lang="el-GR" sz="3200" dirty="0" smtClean="0"/>
              <a:t>Εκπαίδευσης</a:t>
            </a:r>
            <a:r>
              <a:rPr lang="en-US" sz="3200" dirty="0" smtClean="0"/>
              <a:t> /</a:t>
            </a:r>
            <a:r>
              <a:rPr lang="el-GR" sz="3200" b="1" dirty="0" smtClean="0"/>
              <a:t>ΥΠΟΥΡΓΕΙΟ ΠΑΙΔΕΙΑΣ, ΘΡΗΣΚΕΥΜΑΤΩΝ ΚΑΙ ΑΘΛΗΤΙΣΜΟΥ</a:t>
            </a:r>
          </a:p>
          <a:p>
            <a:endParaRPr lang="en-US" sz="3200" dirty="0"/>
          </a:p>
          <a:p>
            <a:pPr algn="ctr"/>
            <a:endParaRPr lang="en-JM" sz="3200" dirty="0"/>
          </a:p>
        </p:txBody>
      </p:sp>
    </p:spTree>
    <p:extLst>
      <p:ext uri="{BB962C8B-B14F-4D97-AF65-F5344CB8AC3E}">
        <p14:creationId xmlns:p14="http://schemas.microsoft.com/office/powerpoint/2010/main" val="3983009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6468" y="1109392"/>
            <a:ext cx="20906602" cy="1131800"/>
          </a:xfrm>
        </p:spPr>
        <p:txBody>
          <a:bodyPr/>
          <a:lstStyle/>
          <a:p>
            <a:pPr algn="ctr"/>
            <a:r>
              <a:rPr lang="el-GR" dirty="0" smtClean="0">
                <a:solidFill>
                  <a:schemeClr val="accent5">
                    <a:lumMod val="50000"/>
                  </a:schemeClr>
                </a:solidFill>
              </a:rPr>
              <a:t>Παρουσίαση προϋπολογισμού της Πράξης </a:t>
            </a:r>
            <a:endParaRPr lang="el-GR" dirty="0">
              <a:solidFill>
                <a:schemeClr val="accent5">
                  <a:lumMod val="50000"/>
                </a:schemeClr>
              </a:solidFill>
            </a:endParaRP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296079000"/>
              </p:ext>
            </p:extLst>
          </p:nvPr>
        </p:nvGraphicFramePr>
        <p:xfrm>
          <a:off x="1447435" y="3272729"/>
          <a:ext cx="20905788" cy="6563212"/>
        </p:xfrm>
        <a:graphic>
          <a:graphicData uri="http://schemas.openxmlformats.org/drawingml/2006/table">
            <a:tbl>
              <a:tblPr firstRow="1" bandRow="1">
                <a:tableStyleId>{5C22544A-7EE6-4342-B048-85BDC9FD1C3A}</a:tableStyleId>
              </a:tblPr>
              <a:tblGrid>
                <a:gridCol w="8783411">
                  <a:extLst>
                    <a:ext uri="{9D8B030D-6E8A-4147-A177-3AD203B41FA5}">
                      <a16:colId xmlns:a16="http://schemas.microsoft.com/office/drawing/2014/main" val="20000"/>
                    </a:ext>
                  </a:extLst>
                </a:gridCol>
                <a:gridCol w="5153781">
                  <a:extLst>
                    <a:ext uri="{9D8B030D-6E8A-4147-A177-3AD203B41FA5}">
                      <a16:colId xmlns:a16="http://schemas.microsoft.com/office/drawing/2014/main" val="20001"/>
                    </a:ext>
                  </a:extLst>
                </a:gridCol>
                <a:gridCol w="6968596">
                  <a:extLst>
                    <a:ext uri="{9D8B030D-6E8A-4147-A177-3AD203B41FA5}">
                      <a16:colId xmlns:a16="http://schemas.microsoft.com/office/drawing/2014/main" val="20002"/>
                    </a:ext>
                  </a:extLst>
                </a:gridCol>
              </a:tblGrid>
              <a:tr h="916866">
                <a:tc>
                  <a:txBody>
                    <a:bodyPr/>
                    <a:lstStyle/>
                    <a:p>
                      <a:pPr algn="ctr"/>
                      <a:r>
                        <a:rPr lang="el-GR" dirty="0" smtClean="0"/>
                        <a:t>ΠΕΡΙΓΡΑΦΗ</a:t>
                      </a:r>
                      <a:endParaRPr lang="el-GR" dirty="0"/>
                    </a:p>
                  </a:txBody>
                  <a:tcPr anchor="ctr"/>
                </a:tc>
                <a:tc>
                  <a:txBody>
                    <a:bodyPr/>
                    <a:lstStyle/>
                    <a:p>
                      <a:pPr algn="ctr"/>
                      <a:r>
                        <a:rPr lang="el-GR" dirty="0" smtClean="0"/>
                        <a:t>ΠΡΟΫΠΟΛΟΓΙΣΜΟΣ</a:t>
                      </a:r>
                      <a:endParaRPr lang="el-GR" dirty="0"/>
                    </a:p>
                  </a:txBody>
                  <a:tcPr anchor="ctr"/>
                </a:tc>
                <a:tc>
                  <a:txBody>
                    <a:bodyPr/>
                    <a:lstStyle/>
                    <a:p>
                      <a:pPr algn="ctr"/>
                      <a:r>
                        <a:rPr lang="el-GR" dirty="0" smtClean="0"/>
                        <a:t>ΤΡΟΠΟΣ ΥΛΟΠΟΙΗΣΗΣ</a:t>
                      </a:r>
                      <a:endParaRPr lang="el-GR" dirty="0"/>
                    </a:p>
                  </a:txBody>
                  <a:tcPr anchor="ctr"/>
                </a:tc>
                <a:extLst>
                  <a:ext uri="{0D108BD9-81ED-4DB2-BD59-A6C34878D82A}">
                    <a16:rowId xmlns:a16="http://schemas.microsoft.com/office/drawing/2014/main" val="10000"/>
                  </a:ext>
                </a:extLst>
              </a:tr>
              <a:tr h="916866">
                <a:tc>
                  <a:txBody>
                    <a:bodyPr/>
                    <a:lstStyle/>
                    <a:p>
                      <a:pPr algn="l"/>
                      <a:r>
                        <a:rPr lang="el-GR" dirty="0" smtClean="0"/>
                        <a:t>ΥΠΟΕΡΓΟ 1: Συντονισμός και διαχείριση της Πράξης</a:t>
                      </a:r>
                      <a:endParaRPr lang="el-GR" dirty="0"/>
                    </a:p>
                  </a:txBody>
                  <a:tcPr anchor="ctr"/>
                </a:tc>
                <a:tc>
                  <a:txBody>
                    <a:bodyPr/>
                    <a:lstStyle/>
                    <a:p>
                      <a:pPr algn="ctr"/>
                      <a:r>
                        <a:rPr lang="el-GR" dirty="0" smtClean="0"/>
                        <a:t>724.948,00</a:t>
                      </a:r>
                      <a:r>
                        <a:rPr lang="el-GR" sz="3579" b="0" i="0" kern="1200" dirty="0" smtClean="0">
                          <a:solidFill>
                            <a:schemeClr val="dk1"/>
                          </a:solidFill>
                          <a:effectLst/>
                          <a:latin typeface="+mn-lt"/>
                          <a:ea typeface="+mn-ea"/>
                          <a:cs typeface="+mn-cs"/>
                        </a:rPr>
                        <a:t>€</a:t>
                      </a:r>
                      <a:endParaRPr lang="el-GR" dirty="0"/>
                    </a:p>
                  </a:txBody>
                  <a:tcPr anchor="ctr"/>
                </a:tc>
                <a:tc>
                  <a:txBody>
                    <a:bodyPr/>
                    <a:lstStyle/>
                    <a:p>
                      <a:pPr algn="ctr"/>
                      <a:r>
                        <a:rPr lang="el-GR" dirty="0" smtClean="0"/>
                        <a:t>ΕΚΤΕΛΕΣΗ ΥΠΟΕΡΓΟΥ ΜΕ ΙΔΙΑ ΜΕΣΑ</a:t>
                      </a:r>
                      <a:endParaRPr lang="el-GR" dirty="0"/>
                    </a:p>
                  </a:txBody>
                  <a:tcPr anchor="ctr"/>
                </a:tc>
                <a:extLst>
                  <a:ext uri="{0D108BD9-81ED-4DB2-BD59-A6C34878D82A}">
                    <a16:rowId xmlns:a16="http://schemas.microsoft.com/office/drawing/2014/main" val="10001"/>
                  </a:ext>
                </a:extLst>
              </a:tr>
              <a:tr h="916866">
                <a:tc>
                  <a:txBody>
                    <a:bodyPr/>
                    <a:lstStyle/>
                    <a:p>
                      <a:pPr algn="l"/>
                      <a:r>
                        <a:rPr lang="el-GR" dirty="0" smtClean="0"/>
                        <a:t>ΥΠΟΕΡΓΟ 2:</a:t>
                      </a:r>
                      <a:r>
                        <a:rPr lang="el-GR" baseline="0" dirty="0" smtClean="0"/>
                        <a:t> Υποστήριξη λειτουργίας των ΚΕΠΕΑ</a:t>
                      </a:r>
                      <a:endParaRPr lang="el-GR" dirty="0"/>
                    </a:p>
                  </a:txBody>
                  <a:tcPr anchor="ctr"/>
                </a:tc>
                <a:tc>
                  <a:txBody>
                    <a:bodyPr/>
                    <a:lstStyle/>
                    <a:p>
                      <a:pPr algn="ctr"/>
                      <a:r>
                        <a:rPr lang="el-GR" dirty="0" smtClean="0"/>
                        <a:t>2.622.962,00</a:t>
                      </a:r>
                      <a:r>
                        <a:rPr lang="el-GR" sz="3579" b="0" i="0" kern="1200" dirty="0" smtClean="0">
                          <a:solidFill>
                            <a:schemeClr val="dk1"/>
                          </a:solidFill>
                          <a:effectLst/>
                          <a:latin typeface="+mn-lt"/>
                          <a:ea typeface="+mn-ea"/>
                          <a:cs typeface="+mn-cs"/>
                        </a:rPr>
                        <a:t>€</a:t>
                      </a:r>
                      <a:endParaRPr lang="el-GR" dirty="0" smtClean="0"/>
                    </a:p>
                  </a:txBody>
                  <a:tcPr anchor="ctr"/>
                </a:tc>
                <a:tc>
                  <a:txBody>
                    <a:bodyPr/>
                    <a:lstStyle/>
                    <a:p>
                      <a:pPr algn="ctr"/>
                      <a:endParaRPr lang="el-GR" dirty="0" smtClean="0"/>
                    </a:p>
                    <a:p>
                      <a:pPr algn="ctr"/>
                      <a:r>
                        <a:rPr lang="el-GR" dirty="0" smtClean="0"/>
                        <a:t>ΕΚΤΕΛΕΣΗ ΥΠΟΕΡΓΟΥ ΜΕ ΙΔΙΑ ΜΕΣΑ</a:t>
                      </a:r>
                      <a:endParaRPr lang="el-GR" dirty="0"/>
                    </a:p>
                  </a:txBody>
                  <a:tcPr anchor="ctr"/>
                </a:tc>
                <a:extLst>
                  <a:ext uri="{0D108BD9-81ED-4DB2-BD59-A6C34878D82A}">
                    <a16:rowId xmlns:a16="http://schemas.microsoft.com/office/drawing/2014/main" val="10002"/>
                  </a:ext>
                </a:extLst>
              </a:tr>
              <a:tr h="916866">
                <a:tc>
                  <a:txBody>
                    <a:bodyPr/>
                    <a:lstStyle/>
                    <a:p>
                      <a:pPr algn="l"/>
                      <a:r>
                        <a:rPr lang="el-GR" dirty="0" smtClean="0"/>
                        <a:t>ΥΠΟΕΡΓΟ 3:</a:t>
                      </a:r>
                      <a:r>
                        <a:rPr lang="el-GR" baseline="0" dirty="0" smtClean="0"/>
                        <a:t> Υλικό προβολής της Πράξης </a:t>
                      </a:r>
                      <a:endParaRPr lang="el-GR" dirty="0"/>
                    </a:p>
                  </a:txBody>
                  <a:tcPr anchor="ctr"/>
                </a:tc>
                <a:tc>
                  <a:txBody>
                    <a:bodyPr/>
                    <a:lstStyle/>
                    <a:p>
                      <a:pPr algn="ctr"/>
                      <a:endParaRPr lang="el-GR" dirty="0" smtClean="0"/>
                    </a:p>
                    <a:p>
                      <a:pPr algn="ctr"/>
                      <a:r>
                        <a:rPr lang="el-GR" dirty="0" smtClean="0"/>
                        <a:t>982.350,00</a:t>
                      </a:r>
                      <a:r>
                        <a:rPr lang="el-GR" sz="3579" b="0" i="0" kern="1200" dirty="0" smtClean="0">
                          <a:solidFill>
                            <a:schemeClr val="dk1"/>
                          </a:solidFill>
                          <a:effectLst/>
                          <a:latin typeface="+mn-lt"/>
                          <a:ea typeface="+mn-ea"/>
                          <a:cs typeface="+mn-cs"/>
                        </a:rPr>
                        <a:t>€</a:t>
                      </a:r>
                      <a:endParaRPr lang="el-GR" dirty="0"/>
                    </a:p>
                  </a:txBody>
                  <a:tcPr anchor="ctr"/>
                </a:tc>
                <a:tc>
                  <a:txBody>
                    <a:bodyPr/>
                    <a:lstStyle/>
                    <a:p>
                      <a:pPr marL="0" marR="0" indent="0" algn="ctr" defTabSz="1818010" rtl="0" eaLnBrk="1" fontAlgn="auto" latinLnBrk="0" hangingPunct="1">
                        <a:lnSpc>
                          <a:spcPct val="100000"/>
                        </a:lnSpc>
                        <a:spcBef>
                          <a:spcPts val="0"/>
                        </a:spcBef>
                        <a:spcAft>
                          <a:spcPts val="0"/>
                        </a:spcAft>
                        <a:buClrTx/>
                        <a:buSzTx/>
                        <a:buFontTx/>
                        <a:buNone/>
                        <a:tabLst/>
                        <a:defRPr/>
                      </a:pPr>
                      <a:r>
                        <a:rPr lang="el-GR" dirty="0" smtClean="0"/>
                        <a:t>ν.4412/2016-Προμήθειες, Γενικές υπηρεσίες Π/Υ ΑΝΩ των ορίων</a:t>
                      </a:r>
                    </a:p>
                  </a:txBody>
                  <a:tcPr anchor="ctr"/>
                </a:tc>
                <a:extLst>
                  <a:ext uri="{0D108BD9-81ED-4DB2-BD59-A6C34878D82A}">
                    <a16:rowId xmlns:a16="http://schemas.microsoft.com/office/drawing/2014/main" val="10003"/>
                  </a:ext>
                </a:extLst>
              </a:tr>
              <a:tr h="916866">
                <a:tc>
                  <a:txBody>
                    <a:bodyPr/>
                    <a:lstStyle/>
                    <a:p>
                      <a:pPr algn="l"/>
                      <a:r>
                        <a:rPr lang="el-GR" dirty="0" smtClean="0"/>
                        <a:t>ΥΠΟΕΡΓΟ 4:</a:t>
                      </a:r>
                      <a:r>
                        <a:rPr lang="el-GR" baseline="0" dirty="0" smtClean="0"/>
                        <a:t> Προμήθεια πληροφοριακών συστημάτων </a:t>
                      </a:r>
                      <a:endParaRPr lang="el-GR" dirty="0"/>
                    </a:p>
                  </a:txBody>
                  <a:tcPr anchor="ctr"/>
                </a:tc>
                <a:tc>
                  <a:txBody>
                    <a:bodyPr/>
                    <a:lstStyle/>
                    <a:p>
                      <a:pPr algn="ctr"/>
                      <a:endParaRPr lang="el-GR" dirty="0" smtClean="0"/>
                    </a:p>
                    <a:p>
                      <a:pPr algn="ctr"/>
                      <a:r>
                        <a:rPr lang="el-GR" dirty="0" smtClean="0"/>
                        <a:t>37.000,00</a:t>
                      </a:r>
                      <a:endParaRPr lang="el-GR" dirty="0"/>
                    </a:p>
                  </a:txBody>
                  <a:tcPr anchor="ctr"/>
                </a:tc>
                <a:tc>
                  <a:txBody>
                    <a:bodyPr/>
                    <a:lstStyle/>
                    <a:p>
                      <a:pPr algn="ctr"/>
                      <a:endParaRPr lang="el-GR" dirty="0" smtClean="0"/>
                    </a:p>
                    <a:p>
                      <a:pPr algn="ctr"/>
                      <a:r>
                        <a:rPr lang="el-GR" dirty="0" smtClean="0"/>
                        <a:t>ν.4412/2016-Απευθείας</a:t>
                      </a:r>
                      <a:r>
                        <a:rPr lang="el-GR" baseline="0" dirty="0" smtClean="0"/>
                        <a:t> ανάθεση</a:t>
                      </a:r>
                      <a:endParaRPr lang="el-GR" dirty="0"/>
                    </a:p>
                  </a:txBody>
                  <a:tcPr anchor="ctr"/>
                </a:tc>
                <a:extLst>
                  <a:ext uri="{0D108BD9-81ED-4DB2-BD59-A6C34878D82A}">
                    <a16:rowId xmlns:a16="http://schemas.microsoft.com/office/drawing/2014/main" val="10004"/>
                  </a:ext>
                </a:extLst>
              </a:tr>
              <a:tr h="916866">
                <a:tc>
                  <a:txBody>
                    <a:bodyPr/>
                    <a:lstStyle/>
                    <a:p>
                      <a:pPr algn="l"/>
                      <a:r>
                        <a:rPr lang="el-GR" b="1" dirty="0" smtClean="0"/>
                        <a:t>ΣΥΝΟΛΟ ΠΡΟΫΠΟΛΟΓΙΣΜΟΥ 2023-2027</a:t>
                      </a:r>
                      <a:endParaRPr lang="el-GR" b="1" dirty="0"/>
                    </a:p>
                  </a:txBody>
                  <a:tcPr anchor="ctr"/>
                </a:tc>
                <a:tc>
                  <a:txBody>
                    <a:bodyPr/>
                    <a:lstStyle/>
                    <a:p>
                      <a:pPr algn="ctr"/>
                      <a:r>
                        <a:rPr lang="el-GR" b="1" dirty="0" smtClean="0"/>
                        <a:t>4.367.260,00</a:t>
                      </a:r>
                      <a:r>
                        <a:rPr lang="el-GR" sz="3579" b="0" i="0" kern="1200" dirty="0" smtClean="0">
                          <a:solidFill>
                            <a:schemeClr val="dk1"/>
                          </a:solidFill>
                          <a:effectLst/>
                          <a:latin typeface="+mn-lt"/>
                          <a:ea typeface="+mn-ea"/>
                          <a:cs typeface="+mn-cs"/>
                        </a:rPr>
                        <a:t>€</a:t>
                      </a:r>
                      <a:endParaRPr lang="el-GR" b="1" dirty="0"/>
                    </a:p>
                  </a:txBody>
                  <a:tcPr anchor="ctr"/>
                </a:tc>
                <a:tc>
                  <a:txBody>
                    <a:bodyPr/>
                    <a:lstStyle/>
                    <a:p>
                      <a:pPr algn="ctr"/>
                      <a:endParaRPr lang="el-GR" dirty="0"/>
                    </a:p>
                  </a:txBody>
                  <a:tcPr anchor="ctr"/>
                </a:tc>
                <a:extLst>
                  <a:ext uri="{0D108BD9-81ED-4DB2-BD59-A6C34878D82A}">
                    <a16:rowId xmlns:a16="http://schemas.microsoft.com/office/drawing/2014/main" val="10007"/>
                  </a:ext>
                </a:extLst>
              </a:tr>
            </a:tbl>
          </a:graphicData>
        </a:graphic>
      </p:graphicFrame>
      <p:pic>
        <p:nvPicPr>
          <p:cNvPr id="4" name="Εικόνα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005" y="12558155"/>
            <a:ext cx="877156" cy="940603"/>
          </a:xfrm>
          <a:prstGeom prst="rect">
            <a:avLst/>
          </a:prstGeom>
        </p:spPr>
      </p:pic>
    </p:spTree>
    <p:extLst>
      <p:ext uri="{BB962C8B-B14F-4D97-AF65-F5344CB8AC3E}">
        <p14:creationId xmlns:p14="http://schemas.microsoft.com/office/powerpoint/2010/main" val="4178387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6875" y="1134105"/>
            <a:ext cx="20906602" cy="1131800"/>
          </a:xfrm>
        </p:spPr>
        <p:txBody>
          <a:bodyPr>
            <a:normAutofit/>
          </a:bodyPr>
          <a:lstStyle/>
          <a:p>
            <a:pPr algn="ctr"/>
            <a:r>
              <a:rPr lang="el-GR" dirty="0">
                <a:solidFill>
                  <a:schemeClr val="accent5">
                    <a:lumMod val="50000"/>
                  </a:schemeClr>
                </a:solidFill>
              </a:rPr>
              <a:t>Ωφελούμενος πληθυσμός </a:t>
            </a:r>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4102523658"/>
              </p:ext>
            </p:extLst>
          </p:nvPr>
        </p:nvGraphicFramePr>
        <p:xfrm>
          <a:off x="1666875" y="2576513"/>
          <a:ext cx="20905788" cy="977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5" name="Εικόνα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0005" y="12558155"/>
            <a:ext cx="877156" cy="940603"/>
          </a:xfrm>
          <a:prstGeom prst="rect">
            <a:avLst/>
          </a:prstGeom>
        </p:spPr>
      </p:pic>
    </p:spTree>
    <p:extLst>
      <p:ext uri="{BB962C8B-B14F-4D97-AF65-F5344CB8AC3E}">
        <p14:creationId xmlns:p14="http://schemas.microsoft.com/office/powerpoint/2010/main" val="417648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9795" y="730251"/>
            <a:ext cx="22219367" cy="1395022"/>
          </a:xfrm>
        </p:spPr>
        <p:txBody>
          <a:bodyPr>
            <a:noAutofit/>
          </a:bodyPr>
          <a:lstStyle/>
          <a:p>
            <a:pPr algn="ctr"/>
            <a:r>
              <a:rPr lang="el-GR" sz="4400" dirty="0">
                <a:solidFill>
                  <a:schemeClr val="accent5">
                    <a:lumMod val="50000"/>
                  </a:schemeClr>
                </a:solidFill>
              </a:rPr>
              <a:t>Υλοποίηση Φυσικού </a:t>
            </a:r>
            <a:r>
              <a:rPr lang="el-GR" sz="4400" dirty="0" smtClean="0">
                <a:solidFill>
                  <a:schemeClr val="accent5">
                    <a:lumMod val="50000"/>
                  </a:schemeClr>
                </a:solidFill>
              </a:rPr>
              <a:t>και Οικονομικού αντικειμένου Συγχρηματοδοτούμενης </a:t>
            </a:r>
            <a:r>
              <a:rPr lang="el-GR" sz="4400" dirty="0">
                <a:solidFill>
                  <a:schemeClr val="accent5">
                    <a:lumMod val="50000"/>
                  </a:schemeClr>
                </a:solidFill>
              </a:rPr>
              <a:t>Πράξης</a:t>
            </a:r>
            <a:endParaRPr lang="el-GR" sz="4400" dirty="0"/>
          </a:p>
        </p:txBody>
      </p:sp>
      <p:sp>
        <p:nvSpPr>
          <p:cNvPr id="3" name="Θέση περιεχομένου 2"/>
          <p:cNvSpPr>
            <a:spLocks noGrp="1"/>
          </p:cNvSpPr>
          <p:nvPr>
            <p:ph idx="1"/>
          </p:nvPr>
        </p:nvSpPr>
        <p:spPr>
          <a:xfrm>
            <a:off x="1666468" y="2497874"/>
            <a:ext cx="20579011" cy="1784194"/>
          </a:xfrm>
        </p:spPr>
        <p:txBody>
          <a:bodyPr>
            <a:normAutofit/>
          </a:bodyPr>
          <a:lstStyle/>
          <a:p>
            <a:pPr marL="0" indent="0" algn="just">
              <a:buNone/>
            </a:pPr>
            <a:r>
              <a:rPr lang="el-GR" sz="3200" dirty="0" smtClean="0">
                <a:solidFill>
                  <a:schemeClr val="tx1"/>
                </a:solidFill>
                <a:cs typeface="Times New Roman" panose="02020603050405020304" pitchFamily="18" charset="0"/>
              </a:rPr>
              <a:t>Η Πράξη αφορά στην υποστήριξη και λειτουργία των Κέντρων Εκπαίδευσης για το Περιβάλλον και την Αειφορία. Στο πλαίσιο του Υποέργου 2 «Υποστήριξη λειτουργίας των ΚΕΠΕΑ» περιλαμβάνονται τα παρακάτω πακέτα εργασίας:</a:t>
            </a:r>
          </a:p>
          <a:p>
            <a:pPr marL="0" indent="0" algn="just">
              <a:buNone/>
            </a:pPr>
            <a:endParaRPr lang="el-GR" sz="3200" dirty="0" smtClean="0">
              <a:solidFill>
                <a:schemeClr val="tx1"/>
              </a:solidFill>
              <a:cs typeface="Times New Roman" panose="02020603050405020304" pitchFamily="18" charset="0"/>
            </a:endParaRPr>
          </a:p>
          <a:p>
            <a:pPr marL="0" indent="0" algn="just">
              <a:buNone/>
            </a:pPr>
            <a:endParaRPr lang="en-US" sz="3200" dirty="0" smtClean="0">
              <a:solidFill>
                <a:schemeClr val="tx1"/>
              </a:solidFill>
              <a:cs typeface="Times New Roman" panose="02020603050405020304" pitchFamily="18" charset="0"/>
            </a:endParaRPr>
          </a:p>
          <a:p>
            <a:pPr marL="0" indent="0" algn="just">
              <a:buNone/>
            </a:pPr>
            <a:endParaRPr lang="en-US" sz="3200" dirty="0" smtClean="0">
              <a:solidFill>
                <a:schemeClr val="tx1"/>
              </a:solidFill>
              <a:cs typeface="Times New Roman" panose="02020603050405020304" pitchFamily="18" charset="0"/>
            </a:endParaRPr>
          </a:p>
          <a:p>
            <a:pPr marL="0" indent="0" algn="just">
              <a:buNone/>
            </a:pPr>
            <a:endParaRPr lang="en-US" sz="3200" dirty="0" smtClean="0">
              <a:solidFill>
                <a:schemeClr val="tx1"/>
              </a:solidFill>
              <a:cs typeface="Times New Roman" panose="02020603050405020304" pitchFamily="18" charset="0"/>
            </a:endParaRPr>
          </a:p>
          <a:p>
            <a:pPr marL="0" indent="0" algn="just">
              <a:buNone/>
            </a:pPr>
            <a:endParaRPr lang="en-US" sz="3200" dirty="0">
              <a:solidFill>
                <a:schemeClr val="tx1"/>
              </a:solidFill>
              <a:cs typeface="Times New Roman" panose="02020603050405020304" pitchFamily="18" charset="0"/>
            </a:endParaRPr>
          </a:p>
          <a:p>
            <a:pPr marL="0" indent="0" algn="just">
              <a:buNone/>
            </a:pPr>
            <a:endParaRPr lang="en-US" sz="3200" dirty="0" smtClean="0">
              <a:solidFill>
                <a:schemeClr val="tx1"/>
              </a:solidFill>
              <a:cs typeface="Times New Roman" panose="02020603050405020304" pitchFamily="18" charset="0"/>
            </a:endParaRPr>
          </a:p>
          <a:p>
            <a:pPr marL="0" indent="0" algn="just">
              <a:buNone/>
            </a:pPr>
            <a:endParaRPr lang="en-US" sz="3200" dirty="0">
              <a:solidFill>
                <a:schemeClr val="tx1"/>
              </a:solidFill>
              <a:cs typeface="Times New Roman" panose="02020603050405020304" pitchFamily="18" charset="0"/>
            </a:endParaRPr>
          </a:p>
          <a:p>
            <a:pPr marL="0" indent="0" algn="just">
              <a:buNone/>
            </a:pPr>
            <a:endParaRPr lang="en-US" sz="3200" dirty="0" smtClean="0">
              <a:solidFill>
                <a:schemeClr val="tx1"/>
              </a:solidFill>
              <a:cs typeface="Times New Roman" panose="02020603050405020304" pitchFamily="18" charset="0"/>
            </a:endParaRPr>
          </a:p>
          <a:p>
            <a:pPr marL="0" indent="0" algn="just">
              <a:buNone/>
            </a:pPr>
            <a:endParaRPr lang="en-US" sz="3200" dirty="0">
              <a:solidFill>
                <a:schemeClr val="tx1"/>
              </a:solidFill>
              <a:cs typeface="Times New Roman" panose="02020603050405020304" pitchFamily="18" charset="0"/>
            </a:endParaRPr>
          </a:p>
          <a:p>
            <a:pPr marL="0" indent="0" algn="just">
              <a:buNone/>
            </a:pPr>
            <a:endParaRPr lang="en-US" sz="3200" dirty="0" smtClean="0">
              <a:solidFill>
                <a:schemeClr val="tx1"/>
              </a:solidFill>
              <a:cs typeface="Times New Roman" panose="02020603050405020304" pitchFamily="18" charset="0"/>
            </a:endParaRPr>
          </a:p>
          <a:p>
            <a:pPr marL="0" indent="0" algn="just">
              <a:buNone/>
            </a:pPr>
            <a:endParaRPr lang="en-US" sz="3200" dirty="0" smtClean="0">
              <a:solidFill>
                <a:schemeClr val="tx1"/>
              </a:solidFill>
              <a:cs typeface="Times New Roman" panose="02020603050405020304" pitchFamily="18" charset="0"/>
            </a:endParaRPr>
          </a:p>
          <a:p>
            <a:pPr marL="0" indent="0" algn="just">
              <a:buNone/>
            </a:pPr>
            <a:endParaRPr lang="el-GR" sz="3000" dirty="0" smtClean="0">
              <a:solidFill>
                <a:schemeClr val="tx1"/>
              </a:solidFill>
              <a:cs typeface="Times New Roman" panose="02020603050405020304" pitchFamily="18" charset="0"/>
            </a:endParaRPr>
          </a:p>
          <a:p>
            <a:pPr marL="0" indent="0" algn="just">
              <a:buNone/>
            </a:pPr>
            <a:endParaRPr lang="el-GR" sz="3000" dirty="0" smtClean="0">
              <a:solidFill>
                <a:schemeClr val="tx1"/>
              </a:solidFill>
              <a:cs typeface="Times New Roman" panose="02020603050405020304" pitchFamily="18" charset="0"/>
            </a:endParaRPr>
          </a:p>
        </p:txBody>
      </p:sp>
      <p:graphicFrame>
        <p:nvGraphicFramePr>
          <p:cNvPr id="5" name="Πίνακας 4"/>
          <p:cNvGraphicFramePr>
            <a:graphicFrameLocks noGrp="1"/>
          </p:cNvGraphicFramePr>
          <p:nvPr>
            <p:extLst>
              <p:ext uri="{D42A27DB-BD31-4B8C-83A1-F6EECF244321}">
                <p14:modId xmlns:p14="http://schemas.microsoft.com/office/powerpoint/2010/main" val="2174125809"/>
              </p:ext>
            </p:extLst>
          </p:nvPr>
        </p:nvGraphicFramePr>
        <p:xfrm>
          <a:off x="1385819" y="4654669"/>
          <a:ext cx="11594200" cy="7152908"/>
        </p:xfrm>
        <a:graphic>
          <a:graphicData uri="http://schemas.openxmlformats.org/drawingml/2006/table">
            <a:tbl>
              <a:tblPr firstRow="1" bandRow="1">
                <a:tableStyleId>{5C22544A-7EE6-4342-B048-85BDC9FD1C3A}</a:tableStyleId>
              </a:tblPr>
              <a:tblGrid>
                <a:gridCol w="3109809">
                  <a:extLst>
                    <a:ext uri="{9D8B030D-6E8A-4147-A177-3AD203B41FA5}">
                      <a16:colId xmlns:a16="http://schemas.microsoft.com/office/drawing/2014/main" val="990362157"/>
                    </a:ext>
                  </a:extLst>
                </a:gridCol>
                <a:gridCol w="8484391">
                  <a:extLst>
                    <a:ext uri="{9D8B030D-6E8A-4147-A177-3AD203B41FA5}">
                      <a16:colId xmlns:a16="http://schemas.microsoft.com/office/drawing/2014/main" val="3511154016"/>
                    </a:ext>
                  </a:extLst>
                </a:gridCol>
              </a:tblGrid>
              <a:tr h="1075618">
                <a:tc>
                  <a:txBody>
                    <a:bodyPr/>
                    <a:lstStyle/>
                    <a:p>
                      <a:pPr algn="ctr"/>
                      <a:r>
                        <a:rPr lang="el-GR" dirty="0" smtClean="0"/>
                        <a:t>Πακέτα</a:t>
                      </a:r>
                      <a:r>
                        <a:rPr lang="el-GR" baseline="0" dirty="0" smtClean="0"/>
                        <a:t> εργασίας </a:t>
                      </a:r>
                      <a:endParaRPr lang="el-GR" dirty="0"/>
                    </a:p>
                  </a:txBody>
                  <a:tcPr anchor="ctr"/>
                </a:tc>
                <a:tc>
                  <a:txBody>
                    <a:bodyPr/>
                    <a:lstStyle/>
                    <a:p>
                      <a:pPr algn="ctr"/>
                      <a:r>
                        <a:rPr lang="el-GR" dirty="0" smtClean="0"/>
                        <a:t>Ανάλυση</a:t>
                      </a:r>
                      <a:r>
                        <a:rPr lang="el-GR" baseline="0" dirty="0" smtClean="0"/>
                        <a:t> εργασιών</a:t>
                      </a:r>
                      <a:endParaRPr lang="el-GR" dirty="0"/>
                    </a:p>
                  </a:txBody>
                  <a:tcPr anchor="ctr"/>
                </a:tc>
                <a:extLst>
                  <a:ext uri="{0D108BD9-81ED-4DB2-BD59-A6C34878D82A}">
                    <a16:rowId xmlns:a16="http://schemas.microsoft.com/office/drawing/2014/main" val="2026987333"/>
                  </a:ext>
                </a:extLst>
              </a:tr>
              <a:tr h="619246">
                <a:tc>
                  <a:txBody>
                    <a:bodyPr/>
                    <a:lstStyle/>
                    <a:p>
                      <a:pPr algn="ctr"/>
                      <a:r>
                        <a:rPr lang="el-GR" sz="3200" b="1" dirty="0" smtClean="0"/>
                        <a:t>ΠΕ</a:t>
                      </a:r>
                      <a:r>
                        <a:rPr lang="el-GR" sz="3200" b="1" baseline="0" dirty="0" smtClean="0"/>
                        <a:t> 1</a:t>
                      </a:r>
                      <a:endParaRPr lang="el-GR" sz="3200" b="1" dirty="0"/>
                    </a:p>
                  </a:txBody>
                  <a:tcPr/>
                </a:tc>
                <a:tc>
                  <a:txBody>
                    <a:bodyPr/>
                    <a:lstStyle/>
                    <a:p>
                      <a:r>
                        <a:rPr lang="el-GR" sz="3200" dirty="0" smtClean="0"/>
                        <a:t>Λειτουργικά έξοδα για την υλοποίηση του έργου</a:t>
                      </a:r>
                      <a:endParaRPr lang="el-GR" sz="3200" dirty="0"/>
                    </a:p>
                  </a:txBody>
                  <a:tcPr/>
                </a:tc>
                <a:extLst>
                  <a:ext uri="{0D108BD9-81ED-4DB2-BD59-A6C34878D82A}">
                    <a16:rowId xmlns:a16="http://schemas.microsoft.com/office/drawing/2014/main" val="217759257"/>
                  </a:ext>
                </a:extLst>
              </a:tr>
              <a:tr h="623893">
                <a:tc>
                  <a:txBody>
                    <a:bodyPr/>
                    <a:lstStyle/>
                    <a:p>
                      <a:pPr algn="ctr"/>
                      <a:r>
                        <a:rPr lang="el-GR" sz="3200" b="1" dirty="0" smtClean="0"/>
                        <a:t>ΠΕ 2</a:t>
                      </a:r>
                      <a:endParaRPr lang="el-GR" sz="3200" b="1" dirty="0"/>
                    </a:p>
                  </a:txBody>
                  <a:tcPr/>
                </a:tc>
                <a:tc>
                  <a:txBody>
                    <a:bodyPr/>
                    <a:lstStyle/>
                    <a:p>
                      <a:r>
                        <a:rPr lang="el-GR" sz="3200" dirty="0" smtClean="0"/>
                        <a:t>Υλικά μέσα για την υλοποίηση του Έργου</a:t>
                      </a:r>
                      <a:endParaRPr lang="el-GR" sz="3200" dirty="0"/>
                    </a:p>
                  </a:txBody>
                  <a:tcPr/>
                </a:tc>
                <a:extLst>
                  <a:ext uri="{0D108BD9-81ED-4DB2-BD59-A6C34878D82A}">
                    <a16:rowId xmlns:a16="http://schemas.microsoft.com/office/drawing/2014/main" val="3482842925"/>
                  </a:ext>
                </a:extLst>
              </a:tr>
              <a:tr h="556689">
                <a:tc>
                  <a:txBody>
                    <a:bodyPr/>
                    <a:lstStyle/>
                    <a:p>
                      <a:pPr algn="ctr"/>
                      <a:r>
                        <a:rPr lang="el-GR" sz="3200" b="1" dirty="0" smtClean="0"/>
                        <a:t>ΠΕ 3</a:t>
                      </a:r>
                      <a:endParaRPr lang="el-GR" sz="3200" b="1" dirty="0"/>
                    </a:p>
                  </a:txBody>
                  <a:tcPr/>
                </a:tc>
                <a:tc>
                  <a:txBody>
                    <a:bodyPr/>
                    <a:lstStyle/>
                    <a:p>
                      <a:r>
                        <a:rPr lang="el-GR" sz="3200" dirty="0" smtClean="0"/>
                        <a:t>Γραφική ύλη για τα ΚΕΠΕΑ</a:t>
                      </a:r>
                      <a:endParaRPr lang="el-GR" sz="3200" dirty="0"/>
                    </a:p>
                  </a:txBody>
                  <a:tcPr/>
                </a:tc>
                <a:extLst>
                  <a:ext uri="{0D108BD9-81ED-4DB2-BD59-A6C34878D82A}">
                    <a16:rowId xmlns:a16="http://schemas.microsoft.com/office/drawing/2014/main" val="2564902570"/>
                  </a:ext>
                </a:extLst>
              </a:tr>
              <a:tr h="556689">
                <a:tc>
                  <a:txBody>
                    <a:bodyPr/>
                    <a:lstStyle/>
                    <a:p>
                      <a:pPr algn="ctr"/>
                      <a:r>
                        <a:rPr lang="el-GR" sz="3200" b="1" dirty="0" smtClean="0"/>
                        <a:t>ΠΕ 4</a:t>
                      </a:r>
                      <a:endParaRPr lang="el-GR" sz="3200" b="1" dirty="0"/>
                    </a:p>
                  </a:txBody>
                  <a:tcPr/>
                </a:tc>
                <a:tc>
                  <a:txBody>
                    <a:bodyPr/>
                    <a:lstStyle/>
                    <a:p>
                      <a:r>
                        <a:rPr lang="el-GR" sz="3200" dirty="0" smtClean="0"/>
                        <a:t>Εκτύπωση</a:t>
                      </a:r>
                      <a:r>
                        <a:rPr lang="el-GR" sz="3200" baseline="0" dirty="0" smtClean="0"/>
                        <a:t> Εκπαιδευτικού Υλικού </a:t>
                      </a:r>
                      <a:endParaRPr lang="el-GR" sz="3200" dirty="0"/>
                    </a:p>
                  </a:txBody>
                  <a:tcPr/>
                </a:tc>
                <a:extLst>
                  <a:ext uri="{0D108BD9-81ED-4DB2-BD59-A6C34878D82A}">
                    <a16:rowId xmlns:a16="http://schemas.microsoft.com/office/drawing/2014/main" val="398471710"/>
                  </a:ext>
                </a:extLst>
              </a:tr>
              <a:tr h="556689">
                <a:tc>
                  <a:txBody>
                    <a:bodyPr/>
                    <a:lstStyle/>
                    <a:p>
                      <a:pPr algn="ctr"/>
                      <a:r>
                        <a:rPr lang="el-GR" sz="3200" b="1" dirty="0" smtClean="0"/>
                        <a:t>ΠΕ 5</a:t>
                      </a:r>
                      <a:endParaRPr lang="el-GR" sz="3200" b="1" dirty="0"/>
                    </a:p>
                  </a:txBody>
                  <a:tcPr/>
                </a:tc>
                <a:tc>
                  <a:txBody>
                    <a:bodyPr/>
                    <a:lstStyle/>
                    <a:p>
                      <a:r>
                        <a:rPr lang="el-GR" sz="3200" dirty="0" smtClean="0"/>
                        <a:t>Βιβλία – Συνδρομές</a:t>
                      </a:r>
                      <a:endParaRPr lang="el-GR" sz="3200" dirty="0"/>
                    </a:p>
                  </a:txBody>
                  <a:tcPr/>
                </a:tc>
                <a:extLst>
                  <a:ext uri="{0D108BD9-81ED-4DB2-BD59-A6C34878D82A}">
                    <a16:rowId xmlns:a16="http://schemas.microsoft.com/office/drawing/2014/main" val="408658041"/>
                  </a:ext>
                </a:extLst>
              </a:tr>
              <a:tr h="592208">
                <a:tc>
                  <a:txBody>
                    <a:bodyPr/>
                    <a:lstStyle/>
                    <a:p>
                      <a:pPr algn="ctr"/>
                      <a:r>
                        <a:rPr lang="el-GR" sz="3200" b="1" dirty="0" smtClean="0"/>
                        <a:t>ΠΕ 6</a:t>
                      </a:r>
                      <a:endParaRPr lang="el-GR" sz="3200" b="1" dirty="0"/>
                    </a:p>
                  </a:txBody>
                  <a:tcPr/>
                </a:tc>
                <a:tc>
                  <a:txBody>
                    <a:bodyPr/>
                    <a:lstStyle/>
                    <a:p>
                      <a:r>
                        <a:rPr lang="el-GR" sz="3200" dirty="0" smtClean="0"/>
                        <a:t>Διατροφή</a:t>
                      </a:r>
                      <a:r>
                        <a:rPr lang="el-GR" sz="3200" baseline="0" dirty="0" smtClean="0"/>
                        <a:t> (κολατσιό μονοήμερων εκδρομών)</a:t>
                      </a:r>
                      <a:endParaRPr lang="el-GR" sz="3200" dirty="0"/>
                    </a:p>
                  </a:txBody>
                  <a:tcPr/>
                </a:tc>
                <a:extLst>
                  <a:ext uri="{0D108BD9-81ED-4DB2-BD59-A6C34878D82A}">
                    <a16:rowId xmlns:a16="http://schemas.microsoft.com/office/drawing/2014/main" val="98042677"/>
                  </a:ext>
                </a:extLst>
              </a:tr>
              <a:tr h="1033454">
                <a:tc>
                  <a:txBody>
                    <a:bodyPr/>
                    <a:lstStyle/>
                    <a:p>
                      <a:pPr algn="ctr"/>
                      <a:r>
                        <a:rPr lang="el-GR" sz="3200" b="1" dirty="0" smtClean="0"/>
                        <a:t>ΠΕ 7</a:t>
                      </a:r>
                      <a:endParaRPr lang="el-GR" sz="3200" b="1" dirty="0"/>
                    </a:p>
                  </a:txBody>
                  <a:tcPr/>
                </a:tc>
                <a:tc>
                  <a:txBody>
                    <a:bodyPr/>
                    <a:lstStyle/>
                    <a:p>
                      <a:r>
                        <a:rPr lang="el-GR" sz="3200" dirty="0" smtClean="0"/>
                        <a:t>Διαμονή (διατροφή / διαμονή πολυήμερων εκδρομών)</a:t>
                      </a:r>
                      <a:endParaRPr lang="el-GR" sz="3200" dirty="0"/>
                    </a:p>
                  </a:txBody>
                  <a:tcPr/>
                </a:tc>
                <a:extLst>
                  <a:ext uri="{0D108BD9-81ED-4DB2-BD59-A6C34878D82A}">
                    <a16:rowId xmlns:a16="http://schemas.microsoft.com/office/drawing/2014/main" val="264700228"/>
                  </a:ext>
                </a:extLst>
              </a:tr>
              <a:tr h="1331031">
                <a:tc>
                  <a:txBody>
                    <a:bodyPr/>
                    <a:lstStyle/>
                    <a:p>
                      <a:pPr algn="ctr"/>
                      <a:r>
                        <a:rPr lang="el-GR" sz="3200" b="1" dirty="0" smtClean="0"/>
                        <a:t>ΠΕ 8</a:t>
                      </a:r>
                      <a:endParaRPr lang="el-GR" sz="3200" b="1" dirty="0"/>
                    </a:p>
                  </a:txBody>
                  <a:tcPr/>
                </a:tc>
                <a:tc>
                  <a:txBody>
                    <a:bodyPr/>
                    <a:lstStyle/>
                    <a:p>
                      <a:r>
                        <a:rPr lang="el-GR" sz="3200" dirty="0" smtClean="0"/>
                        <a:t>Δαπάνες</a:t>
                      </a:r>
                      <a:r>
                        <a:rPr lang="el-GR" sz="3200" baseline="0" dirty="0" smtClean="0"/>
                        <a:t> μετακινήσεων/μεταφορών/διαμονής</a:t>
                      </a:r>
                      <a:endParaRPr lang="el-GR" sz="3200" dirty="0"/>
                    </a:p>
                  </a:txBody>
                  <a:tcPr/>
                </a:tc>
                <a:extLst>
                  <a:ext uri="{0D108BD9-81ED-4DB2-BD59-A6C34878D82A}">
                    <a16:rowId xmlns:a16="http://schemas.microsoft.com/office/drawing/2014/main" val="2959543121"/>
                  </a:ext>
                </a:extLst>
              </a:tr>
            </a:tbl>
          </a:graphicData>
        </a:graphic>
      </p:graphicFrame>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944" y="12558156"/>
            <a:ext cx="900072" cy="858069"/>
          </a:xfrm>
          <a:prstGeom prst="rect">
            <a:avLst/>
          </a:prstGeom>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005" y="12558155"/>
            <a:ext cx="863412" cy="925865"/>
          </a:xfrm>
          <a:prstGeom prst="rect">
            <a:avLst/>
          </a:prstGeom>
        </p:spPr>
      </p:pic>
      <p:sp>
        <p:nvSpPr>
          <p:cNvPr id="8" name="Ορθογώνιο 7"/>
          <p:cNvSpPr/>
          <p:nvPr/>
        </p:nvSpPr>
        <p:spPr>
          <a:xfrm>
            <a:off x="14095142" y="7828157"/>
            <a:ext cx="8452624" cy="4928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800" dirty="0">
                <a:solidFill>
                  <a:schemeClr val="tx1"/>
                </a:solidFill>
                <a:cs typeface="Times New Roman" panose="02020603050405020304" pitchFamily="18" charset="0"/>
              </a:rPr>
              <a:t>Οι προαναφερθείσες δαπάνες δύναται να υλοποιούνται από τα ΚΕΠΕΑ άμεσα και αυτοτελώς, στο πλαίσιο της τοπικής αγοράς με συγκεκριμένη διαδικασία ευέλικτη, σύμφωνα με όσα προβλέπονται στην Κ.Υ.Α. 56137/Δ7 (ΦΕΚ Β’ 3441/23.05.2023) “Καθορισμός κατηγοριών δαπανών και ανώτατου ετήσιου ορίου δαπανών κατά κατηγορία και κατά Κ.Ε.ΠΕ.Α. από το Ι.ΝΕ.ΔΙ.ΒΙ.Μ..</a:t>
            </a:r>
          </a:p>
        </p:txBody>
      </p:sp>
    </p:spTree>
    <p:extLst>
      <p:ext uri="{BB962C8B-B14F-4D97-AF65-F5344CB8AC3E}">
        <p14:creationId xmlns:p14="http://schemas.microsoft.com/office/powerpoint/2010/main" val="145733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49721" y="930972"/>
            <a:ext cx="20906602" cy="1633807"/>
          </a:xfrm>
        </p:spPr>
        <p:txBody>
          <a:bodyPr>
            <a:normAutofit/>
          </a:bodyPr>
          <a:lstStyle/>
          <a:p>
            <a:pPr algn="ctr"/>
            <a:r>
              <a:rPr lang="el-GR" dirty="0">
                <a:solidFill>
                  <a:schemeClr val="accent5">
                    <a:lumMod val="50000"/>
                  </a:schemeClr>
                </a:solidFill>
              </a:rPr>
              <a:t>Δείκτες εκροών και αποτελέσματος </a:t>
            </a:r>
            <a:r>
              <a:rPr lang="el-GR" dirty="0" smtClean="0">
                <a:solidFill>
                  <a:schemeClr val="accent5">
                    <a:lumMod val="50000"/>
                  </a:schemeClr>
                </a:solidFill>
              </a:rPr>
              <a:t>Πράξης</a:t>
            </a:r>
            <a:br>
              <a:rPr lang="el-GR" dirty="0" smtClean="0">
                <a:solidFill>
                  <a:schemeClr val="accent5">
                    <a:lumMod val="50000"/>
                  </a:schemeClr>
                </a:solidFill>
              </a:rPr>
            </a:br>
            <a:r>
              <a:rPr lang="el-GR" sz="4000" dirty="0" smtClean="0">
                <a:solidFill>
                  <a:schemeClr val="accent5">
                    <a:lumMod val="50000"/>
                  </a:schemeClr>
                </a:solidFill>
              </a:rPr>
              <a:t>(Σεπτέμβριος 2023 – Ιούνιος 2024)</a:t>
            </a:r>
            <a:endParaRPr lang="el-GR" sz="4000" dirty="0">
              <a:solidFill>
                <a:schemeClr val="accent5">
                  <a:lumMod val="50000"/>
                </a:schemeClr>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005" y="12558155"/>
            <a:ext cx="877156" cy="940603"/>
          </a:xfrm>
          <a:prstGeom prst="rect">
            <a:avLst/>
          </a:prstGeom>
        </p:spPr>
      </p:pic>
      <p:pic>
        <p:nvPicPr>
          <p:cNvPr id="6" name="Εικόνα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7" name="Εικόνα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0904" y="3033131"/>
            <a:ext cx="19984236" cy="704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863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chemeClr val="tx2"/>
                </a:solidFill>
              </a:rPr>
              <a:t>Κατανομή δεικτών ανά Περιφέρεια  </a:t>
            </a:r>
            <a:endParaRPr lang="el-GR" dirty="0">
              <a:solidFill>
                <a:schemeClr val="tx2"/>
              </a:solidFill>
            </a:endParaRPr>
          </a:p>
        </p:txBody>
      </p:sp>
      <p:pic>
        <p:nvPicPr>
          <p:cNvPr id="4" name="Θέση περιεχομένου 3"/>
          <p:cNvPicPr>
            <a:picLocks noGrp="1" noChangeAspect="1"/>
          </p:cNvPicPr>
          <p:nvPr>
            <p:ph idx="1"/>
          </p:nvPr>
        </p:nvPicPr>
        <p:blipFill>
          <a:blip r:embed="rId2"/>
          <a:stretch>
            <a:fillRect/>
          </a:stretch>
        </p:blipFill>
        <p:spPr>
          <a:xfrm>
            <a:off x="1666468" y="2980098"/>
            <a:ext cx="8424637" cy="7920000"/>
          </a:xfrm>
          <a:prstGeom prst="rect">
            <a:avLst/>
          </a:prstGeom>
        </p:spPr>
      </p:pic>
      <p:pic>
        <p:nvPicPr>
          <p:cNvPr id="5" name="Εικόνα 4"/>
          <p:cNvPicPr>
            <a:picLocks noChangeAspect="1"/>
          </p:cNvPicPr>
          <p:nvPr/>
        </p:nvPicPr>
        <p:blipFill>
          <a:blip r:embed="rId3"/>
          <a:stretch>
            <a:fillRect/>
          </a:stretch>
        </p:blipFill>
        <p:spPr>
          <a:xfrm>
            <a:off x="12288891" y="2980098"/>
            <a:ext cx="10284179" cy="7920000"/>
          </a:xfrm>
          <a:prstGeom prst="rect">
            <a:avLst/>
          </a:prstGeom>
        </p:spPr>
      </p:pic>
      <p:pic>
        <p:nvPicPr>
          <p:cNvPr id="6" name="Εικόνα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0005" y="12558155"/>
            <a:ext cx="877156" cy="940603"/>
          </a:xfrm>
          <a:prstGeom prst="rect">
            <a:avLst/>
          </a:prstGeom>
        </p:spPr>
      </p:pic>
    </p:spTree>
    <p:extLst>
      <p:ext uri="{BB962C8B-B14F-4D97-AF65-F5344CB8AC3E}">
        <p14:creationId xmlns:p14="http://schemas.microsoft.com/office/powerpoint/2010/main" val="220457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4393580" y="973240"/>
            <a:ext cx="15923942" cy="10982031"/>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005" y="12558155"/>
            <a:ext cx="877156" cy="940603"/>
          </a:xfrm>
          <a:prstGeom prst="rect">
            <a:avLst/>
          </a:prstGeom>
        </p:spPr>
      </p:pic>
      <p:pic>
        <p:nvPicPr>
          <p:cNvPr id="6" name="Εικόνα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Tree>
    <p:extLst>
      <p:ext uri="{BB962C8B-B14F-4D97-AF65-F5344CB8AC3E}">
        <p14:creationId xmlns:p14="http://schemas.microsoft.com/office/powerpoint/2010/main" val="3675793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94546" y="751652"/>
            <a:ext cx="17225689" cy="1621063"/>
          </a:xfrm>
        </p:spPr>
        <p:txBody>
          <a:bodyPr>
            <a:normAutofit/>
          </a:bodyPr>
          <a:lstStyle/>
          <a:p>
            <a:pPr algn="ctr"/>
            <a:r>
              <a:rPr lang="el-GR" dirty="0">
                <a:solidFill>
                  <a:schemeClr val="accent5">
                    <a:lumMod val="50000"/>
                  </a:schemeClr>
                </a:solidFill>
              </a:rPr>
              <a:t>Προγραμματισμός</a:t>
            </a:r>
            <a:r>
              <a:rPr lang="el-GR" dirty="0" smtClean="0"/>
              <a:t> </a:t>
            </a:r>
            <a:r>
              <a:rPr lang="el-GR" dirty="0">
                <a:solidFill>
                  <a:schemeClr val="accent5">
                    <a:lumMod val="50000"/>
                  </a:schemeClr>
                </a:solidFill>
              </a:rPr>
              <a:t>δράσεων και ενεργειών</a:t>
            </a:r>
          </a:p>
        </p:txBody>
      </p:sp>
      <p:sp>
        <p:nvSpPr>
          <p:cNvPr id="3" name="Θέση περιεχομένου 2"/>
          <p:cNvSpPr>
            <a:spLocks noGrp="1"/>
          </p:cNvSpPr>
          <p:nvPr>
            <p:ph idx="1"/>
          </p:nvPr>
        </p:nvSpPr>
        <p:spPr>
          <a:xfrm>
            <a:off x="1666468" y="3367668"/>
            <a:ext cx="20906602" cy="8986258"/>
          </a:xfrm>
        </p:spPr>
        <p:txBody>
          <a:bodyPr/>
          <a:lstStyle/>
          <a:p>
            <a:pPr marL="0" indent="0">
              <a:buNone/>
            </a:pPr>
            <a:r>
              <a:rPr lang="el-GR" dirty="0" smtClean="0">
                <a:solidFill>
                  <a:schemeClr val="tx1"/>
                </a:solidFill>
              </a:rPr>
              <a:t>Σύμφωνα με τον προγραμματισμό της Πράξης, </a:t>
            </a:r>
            <a:r>
              <a:rPr lang="el-GR" b="1" dirty="0" smtClean="0">
                <a:solidFill>
                  <a:schemeClr val="tx1"/>
                </a:solidFill>
              </a:rPr>
              <a:t>εντός του 2025 αναμένεται να ενεργοποιηθούν οι παρακάτω δράσεις:</a:t>
            </a:r>
          </a:p>
          <a:p>
            <a:r>
              <a:rPr lang="el-GR" dirty="0" smtClean="0">
                <a:solidFill>
                  <a:schemeClr val="tx1"/>
                </a:solidFill>
              </a:rPr>
              <a:t>Διενέργεια διαγωνισμού Υλικού Προβολής για τους ωφελούμενους της Πράξης </a:t>
            </a:r>
          </a:p>
          <a:p>
            <a:r>
              <a:rPr lang="el-GR" dirty="0" smtClean="0">
                <a:solidFill>
                  <a:schemeClr val="tx1"/>
                </a:solidFill>
              </a:rPr>
              <a:t>Επικοινωνιακές δράσεις διαφημιστικής προβολής </a:t>
            </a:r>
          </a:p>
          <a:p>
            <a:r>
              <a:rPr lang="el-GR" dirty="0" smtClean="0">
                <a:solidFill>
                  <a:schemeClr val="tx1"/>
                </a:solidFill>
              </a:rPr>
              <a:t>Προμήθεια πληροφοριακών συστημάτων</a:t>
            </a:r>
          </a:p>
          <a:p>
            <a:r>
              <a:rPr lang="el-GR" dirty="0" smtClean="0">
                <a:solidFill>
                  <a:schemeClr val="tx1"/>
                </a:solidFill>
              </a:rPr>
              <a:t>Διοργάνωση Ετήσιας Κεντρικής Συνάντησης Στελεχών Κ.Ε.ΠΕ.Α. </a:t>
            </a:r>
          </a:p>
        </p:txBody>
      </p:sp>
      <p:pic>
        <p:nvPicPr>
          <p:cNvPr id="5" name="Εικόνα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005" y="12558155"/>
            <a:ext cx="877156" cy="940603"/>
          </a:xfrm>
          <a:prstGeom prst="rect">
            <a:avLst/>
          </a:prstGeom>
        </p:spPr>
      </p:pic>
    </p:spTree>
    <p:extLst>
      <p:ext uri="{BB962C8B-B14F-4D97-AF65-F5344CB8AC3E}">
        <p14:creationId xmlns:p14="http://schemas.microsoft.com/office/powerpoint/2010/main" val="3261657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6468" y="1622348"/>
            <a:ext cx="20906602" cy="1131800"/>
          </a:xfrm>
        </p:spPr>
        <p:txBody>
          <a:bodyPr/>
          <a:lstStyle/>
          <a:p>
            <a:pPr algn="ctr"/>
            <a:r>
              <a:rPr lang="el-GR" dirty="0" smtClean="0">
                <a:solidFill>
                  <a:schemeClr val="accent5">
                    <a:lumMod val="50000"/>
                  </a:schemeClr>
                </a:solidFill>
              </a:rPr>
              <a:t>Περιεχόμενο παρουσίασης</a:t>
            </a:r>
            <a:endParaRPr lang="el-GR" dirty="0">
              <a:solidFill>
                <a:schemeClr val="accent5">
                  <a:lumMod val="50000"/>
                </a:schemeClr>
              </a:solidFill>
            </a:endParaRPr>
          </a:p>
        </p:txBody>
      </p:sp>
      <p:sp>
        <p:nvSpPr>
          <p:cNvPr id="3" name="Θέση περιεχομένου 2"/>
          <p:cNvSpPr>
            <a:spLocks noGrp="1"/>
          </p:cNvSpPr>
          <p:nvPr>
            <p:ph idx="1"/>
          </p:nvPr>
        </p:nvSpPr>
        <p:spPr>
          <a:xfrm>
            <a:off x="1666468" y="3959697"/>
            <a:ext cx="17291003" cy="4134098"/>
          </a:xfrm>
        </p:spPr>
        <p:txBody>
          <a:bodyPr>
            <a:normAutofit lnSpcReduction="10000"/>
          </a:bodyPr>
          <a:lstStyle/>
          <a:p>
            <a:r>
              <a:rPr lang="el-GR" dirty="0" smtClean="0">
                <a:solidFill>
                  <a:schemeClr val="tx1"/>
                </a:solidFill>
              </a:rPr>
              <a:t>Παρουσίαση Κ.Ε.ΠΕ.Α.</a:t>
            </a:r>
          </a:p>
          <a:p>
            <a:r>
              <a:rPr lang="el-GR" dirty="0" smtClean="0">
                <a:solidFill>
                  <a:schemeClr val="tx1"/>
                </a:solidFill>
              </a:rPr>
              <a:t>Σύντομη περιγραφή συγχρηματοδοτούμενης Πράξης</a:t>
            </a:r>
          </a:p>
          <a:p>
            <a:r>
              <a:rPr lang="el-GR" dirty="0" smtClean="0">
                <a:solidFill>
                  <a:schemeClr val="tx1"/>
                </a:solidFill>
              </a:rPr>
              <a:t>Υλοποίηση Φυσικού και Οικονομικού αντικειμένου Πράξης</a:t>
            </a:r>
            <a:endParaRPr lang="en-US" dirty="0" smtClean="0">
              <a:solidFill>
                <a:schemeClr val="tx1"/>
              </a:solidFill>
            </a:endParaRPr>
          </a:p>
          <a:p>
            <a:r>
              <a:rPr lang="el-GR" dirty="0" smtClean="0">
                <a:solidFill>
                  <a:schemeClr val="tx1"/>
                </a:solidFill>
              </a:rPr>
              <a:t>Προγραμματισμός δράσεων</a:t>
            </a:r>
          </a:p>
          <a:p>
            <a:r>
              <a:rPr lang="el-GR" dirty="0" smtClean="0">
                <a:solidFill>
                  <a:schemeClr val="tx1"/>
                </a:solidFill>
              </a:rPr>
              <a:t>Απολογιστικά στοιχεία σχ. χρονιάς 2023-2024</a:t>
            </a:r>
          </a:p>
          <a:p>
            <a:endParaRPr lang="el-GR" dirty="0" smtClean="0">
              <a:solidFill>
                <a:schemeClr val="tx1"/>
              </a:solidFill>
            </a:endParaRPr>
          </a:p>
          <a:p>
            <a:endParaRPr lang="el-GR" dirty="0" smtClean="0">
              <a:solidFill>
                <a:schemeClr val="tx1"/>
              </a:solidFill>
            </a:endParaRPr>
          </a:p>
          <a:p>
            <a:endParaRPr lang="el-GR" dirty="0">
              <a:solidFill>
                <a:schemeClr val="tx1"/>
              </a:solidFill>
            </a:endParaRPr>
          </a:p>
        </p:txBody>
      </p:sp>
      <p:pic>
        <p:nvPicPr>
          <p:cNvPr id="5" name="Εικόνα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005" y="12558155"/>
            <a:ext cx="877156" cy="940603"/>
          </a:xfrm>
          <a:prstGeom prst="rect">
            <a:avLst/>
          </a:prstGeom>
        </p:spPr>
      </p:pic>
    </p:spTree>
    <p:extLst>
      <p:ext uri="{BB962C8B-B14F-4D97-AF65-F5344CB8AC3E}">
        <p14:creationId xmlns:p14="http://schemas.microsoft.com/office/powerpoint/2010/main" val="481004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42533" y="559276"/>
            <a:ext cx="21437604" cy="2974866"/>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pPr algn="ctr"/>
            <a:r>
              <a:rPr lang="el-GR" b="1" dirty="0">
                <a:solidFill>
                  <a:schemeClr val="accent5">
                    <a:lumMod val="50000"/>
                  </a:schemeClr>
                </a:solidFill>
              </a:rPr>
              <a:t>Κέντρα Εκπαίδευσης για το </a:t>
            </a:r>
            <a:endParaRPr lang="en-US" b="1" dirty="0">
              <a:solidFill>
                <a:schemeClr val="accent5">
                  <a:lumMod val="50000"/>
                </a:schemeClr>
              </a:solidFill>
            </a:endParaRPr>
          </a:p>
          <a:p>
            <a:pPr algn="ctr"/>
            <a:r>
              <a:rPr lang="el-GR" b="1" dirty="0">
                <a:solidFill>
                  <a:schemeClr val="accent5">
                    <a:lumMod val="50000"/>
                  </a:schemeClr>
                </a:solidFill>
              </a:rPr>
              <a:t>Περιβάλλον και την Αειφορία </a:t>
            </a:r>
            <a:endParaRPr lang="en-JM" b="1" dirty="0">
              <a:solidFill>
                <a:schemeClr val="accent5">
                  <a:lumMod val="50000"/>
                </a:schemeClr>
              </a:solidFill>
            </a:endParaRPr>
          </a:p>
        </p:txBody>
      </p:sp>
      <p:pic>
        <p:nvPicPr>
          <p:cNvPr id="2" name="Εικόνα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64144" y="12468946"/>
            <a:ext cx="914400" cy="871728"/>
          </a:xfrm>
          <a:prstGeom prst="rect">
            <a:avLst/>
          </a:prstGeom>
        </p:spPr>
      </p:pic>
      <p:sp>
        <p:nvSpPr>
          <p:cNvPr id="20" name="TextBox 19"/>
          <p:cNvSpPr txBox="1"/>
          <p:nvPr/>
        </p:nvSpPr>
        <p:spPr>
          <a:xfrm>
            <a:off x="243887" y="5678132"/>
            <a:ext cx="6377457" cy="2308324"/>
          </a:xfrm>
          <a:prstGeom prst="rect">
            <a:avLst/>
          </a:prstGeom>
          <a:noFill/>
        </p:spPr>
        <p:txBody>
          <a:bodyPr wrap="square" rtlCol="0">
            <a:spAutoFit/>
          </a:bodyPr>
          <a:lstStyle/>
          <a:p>
            <a:pPr algn="ctr"/>
            <a:r>
              <a:rPr lang="el-GR" sz="3600" b="1" dirty="0" smtClean="0"/>
              <a:t>Σήμερα, λειτουργούν 59 Κ.Ε.ΠΕ.Α. </a:t>
            </a:r>
          </a:p>
          <a:p>
            <a:pPr algn="ctr"/>
            <a:r>
              <a:rPr lang="el-GR" sz="3600" b="1" dirty="0"/>
              <a:t> </a:t>
            </a:r>
            <a:r>
              <a:rPr lang="el-GR" sz="3600" b="1" dirty="0" smtClean="0"/>
              <a:t>και στις 13 Περιφέρειες της χώρας.</a:t>
            </a:r>
            <a:endParaRPr lang="el-GR" sz="3600" b="1" dirty="0"/>
          </a:p>
        </p:txBody>
      </p:sp>
      <p:pic>
        <p:nvPicPr>
          <p:cNvPr id="10" name="Εικόνα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520" y="12468946"/>
            <a:ext cx="877156" cy="940603"/>
          </a:xfrm>
          <a:prstGeom prst="rect">
            <a:avLst/>
          </a:prstGeom>
        </p:spPr>
      </p:pic>
      <p:graphicFrame>
        <p:nvGraphicFramePr>
          <p:cNvPr id="6" name="Πίνακας 5"/>
          <p:cNvGraphicFramePr>
            <a:graphicFrameLocks noGrp="1"/>
          </p:cNvGraphicFramePr>
          <p:nvPr/>
        </p:nvGraphicFramePr>
        <p:xfrm>
          <a:off x="14228955" y="3534141"/>
          <a:ext cx="8051182" cy="8904631"/>
        </p:xfrm>
        <a:graphic>
          <a:graphicData uri="http://schemas.openxmlformats.org/drawingml/2006/table">
            <a:tbl>
              <a:tblPr firstRow="1" bandRow="1">
                <a:tableStyleId>{00A15C55-8517-42AA-B614-E9B94910E393}</a:tableStyleId>
              </a:tblPr>
              <a:tblGrid>
                <a:gridCol w="5955991">
                  <a:extLst>
                    <a:ext uri="{9D8B030D-6E8A-4147-A177-3AD203B41FA5}">
                      <a16:colId xmlns:a16="http://schemas.microsoft.com/office/drawing/2014/main" val="300705951"/>
                    </a:ext>
                  </a:extLst>
                </a:gridCol>
                <a:gridCol w="2095191">
                  <a:extLst>
                    <a:ext uri="{9D8B030D-6E8A-4147-A177-3AD203B41FA5}">
                      <a16:colId xmlns:a16="http://schemas.microsoft.com/office/drawing/2014/main" val="2307495950"/>
                    </a:ext>
                  </a:extLst>
                </a:gridCol>
              </a:tblGrid>
              <a:tr h="1112704">
                <a:tc>
                  <a:txBody>
                    <a:bodyPr/>
                    <a:lstStyle/>
                    <a:p>
                      <a:pPr algn="ctr"/>
                      <a:r>
                        <a:rPr lang="el-GR" sz="2800" dirty="0" smtClean="0">
                          <a:solidFill>
                            <a:schemeClr val="tx2"/>
                          </a:solidFill>
                        </a:rPr>
                        <a:t>Περιφέρειες</a:t>
                      </a:r>
                      <a:endParaRPr lang="el-GR" sz="2800" dirty="0">
                        <a:solidFill>
                          <a:schemeClr val="tx2"/>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Αριθμός</a:t>
                      </a:r>
                      <a:r>
                        <a:rPr lang="el-GR" sz="2800" baseline="0" dirty="0" smtClean="0">
                          <a:solidFill>
                            <a:schemeClr val="tx2"/>
                          </a:solidFill>
                        </a:rPr>
                        <a:t> Κ.Ε.ΠΕ.Α.</a:t>
                      </a:r>
                      <a:endParaRPr lang="el-GR" sz="2800" dirty="0">
                        <a:solidFill>
                          <a:schemeClr val="tx2"/>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54374215"/>
                  </a:ext>
                </a:extLst>
              </a:tr>
              <a:tr h="599379">
                <a:tc>
                  <a:txBody>
                    <a:bodyPr/>
                    <a:lstStyle/>
                    <a:p>
                      <a:r>
                        <a:rPr lang="el-GR" sz="2800" dirty="0" smtClean="0">
                          <a:solidFill>
                            <a:schemeClr val="tx2"/>
                          </a:solidFill>
                        </a:rPr>
                        <a:t>ΑΤΤΙΚΗ</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6</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2711654"/>
                  </a:ext>
                </a:extLst>
              </a:tr>
              <a:tr h="599379">
                <a:tc>
                  <a:txBody>
                    <a:bodyPr/>
                    <a:lstStyle/>
                    <a:p>
                      <a:r>
                        <a:rPr lang="el-GR" sz="2800" dirty="0" smtClean="0">
                          <a:solidFill>
                            <a:schemeClr val="tx2"/>
                          </a:solidFill>
                        </a:rPr>
                        <a:t>ΝΟΤΙΟ ΑΙΓΑΙΟ</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3</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08064180"/>
                  </a:ext>
                </a:extLst>
              </a:tr>
              <a:tr h="599379">
                <a:tc>
                  <a:txBody>
                    <a:bodyPr/>
                    <a:lstStyle/>
                    <a:p>
                      <a:r>
                        <a:rPr lang="el-GR" sz="2800" dirty="0" smtClean="0">
                          <a:solidFill>
                            <a:schemeClr val="tx2"/>
                          </a:solidFill>
                        </a:rPr>
                        <a:t>ΔΥΤΙΚΗ ΜΑΚΕΔΟΝΙΑ</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4</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25278655"/>
                  </a:ext>
                </a:extLst>
              </a:tr>
              <a:tr h="599379">
                <a:tc>
                  <a:txBody>
                    <a:bodyPr/>
                    <a:lstStyle/>
                    <a:p>
                      <a:r>
                        <a:rPr lang="el-GR" sz="2800" dirty="0" smtClean="0">
                          <a:solidFill>
                            <a:schemeClr val="tx2"/>
                          </a:solidFill>
                        </a:rPr>
                        <a:t>ΙΟΝΙΑ ΝΗΣΙΑ</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4</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26324072"/>
                  </a:ext>
                </a:extLst>
              </a:tr>
              <a:tr h="599379">
                <a:tc>
                  <a:txBody>
                    <a:bodyPr/>
                    <a:lstStyle/>
                    <a:p>
                      <a:r>
                        <a:rPr lang="el-GR" sz="2800" dirty="0" smtClean="0">
                          <a:solidFill>
                            <a:schemeClr val="tx2"/>
                          </a:solidFill>
                        </a:rPr>
                        <a:t>ΠΕΛΟΠΟΝΝΗΣΟΣ</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5</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08689310"/>
                  </a:ext>
                </a:extLst>
              </a:tr>
              <a:tr h="599379">
                <a:tc>
                  <a:txBody>
                    <a:bodyPr/>
                    <a:lstStyle/>
                    <a:p>
                      <a:r>
                        <a:rPr lang="el-GR" sz="2800" dirty="0" smtClean="0">
                          <a:solidFill>
                            <a:schemeClr val="tx2"/>
                          </a:solidFill>
                        </a:rPr>
                        <a:t>ΒΟΡΕΙΟ ΑΙΓΑΙΟ</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2</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58305364"/>
                  </a:ext>
                </a:extLst>
              </a:tr>
              <a:tr h="599379">
                <a:tc>
                  <a:txBody>
                    <a:bodyPr/>
                    <a:lstStyle/>
                    <a:p>
                      <a:r>
                        <a:rPr lang="el-GR" sz="2800" dirty="0" smtClean="0">
                          <a:solidFill>
                            <a:schemeClr val="tx2"/>
                          </a:solidFill>
                        </a:rPr>
                        <a:t>ΚΡΗΤΗ</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4</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9616551"/>
                  </a:ext>
                </a:extLst>
              </a:tr>
              <a:tr h="599379">
                <a:tc>
                  <a:txBody>
                    <a:bodyPr/>
                    <a:lstStyle/>
                    <a:p>
                      <a:r>
                        <a:rPr lang="el-GR" sz="2800" dirty="0" smtClean="0">
                          <a:solidFill>
                            <a:schemeClr val="tx2"/>
                          </a:solidFill>
                        </a:rPr>
                        <a:t>ΑΝ.</a:t>
                      </a:r>
                      <a:r>
                        <a:rPr lang="el-GR" sz="2800" baseline="0" dirty="0" smtClean="0">
                          <a:solidFill>
                            <a:schemeClr val="tx2"/>
                          </a:solidFill>
                        </a:rPr>
                        <a:t> ΜΑΚΕΔΟΝΙΑ &amp; ΘΡΑΚΗ</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5</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0801451"/>
                  </a:ext>
                </a:extLst>
              </a:tr>
              <a:tr h="599379">
                <a:tc>
                  <a:txBody>
                    <a:bodyPr/>
                    <a:lstStyle/>
                    <a:p>
                      <a:r>
                        <a:rPr lang="el-GR" sz="2800" dirty="0" smtClean="0">
                          <a:solidFill>
                            <a:schemeClr val="tx2"/>
                          </a:solidFill>
                        </a:rPr>
                        <a:t>ΚΕΝΤΡΙΚΗ ΜΑΚΕΔΟΝΙΑ</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8</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9342873"/>
                  </a:ext>
                </a:extLst>
              </a:tr>
              <a:tr h="599379">
                <a:tc>
                  <a:txBody>
                    <a:bodyPr/>
                    <a:lstStyle/>
                    <a:p>
                      <a:r>
                        <a:rPr lang="el-GR" sz="2800" dirty="0" smtClean="0">
                          <a:solidFill>
                            <a:schemeClr val="tx2"/>
                          </a:solidFill>
                        </a:rPr>
                        <a:t>ΗΠΕΙΡΟΣ</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5</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55391061"/>
                  </a:ext>
                </a:extLst>
              </a:tr>
              <a:tr h="599379">
                <a:tc>
                  <a:txBody>
                    <a:bodyPr/>
                    <a:lstStyle/>
                    <a:p>
                      <a:r>
                        <a:rPr lang="el-GR" sz="2800" dirty="0" smtClean="0">
                          <a:solidFill>
                            <a:schemeClr val="tx2"/>
                          </a:solidFill>
                        </a:rPr>
                        <a:t>ΘΕΣΣΑΛΙΑ</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4</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79732645"/>
                  </a:ext>
                </a:extLst>
              </a:tr>
              <a:tr h="599379">
                <a:tc>
                  <a:txBody>
                    <a:bodyPr/>
                    <a:lstStyle/>
                    <a:p>
                      <a:r>
                        <a:rPr lang="el-GR" sz="2800" dirty="0" smtClean="0">
                          <a:solidFill>
                            <a:schemeClr val="tx2"/>
                          </a:solidFill>
                        </a:rPr>
                        <a:t>ΔΥΤΙΚΗ ΕΛΛΑΔΑ</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l-GR" sz="2800" dirty="0" smtClean="0">
                          <a:solidFill>
                            <a:schemeClr val="tx2"/>
                          </a:solidFill>
                        </a:rPr>
                        <a:t>4</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91229839"/>
                  </a:ext>
                </a:extLst>
              </a:tr>
              <a:tr h="599379">
                <a:tc>
                  <a:txBody>
                    <a:bodyPr/>
                    <a:lstStyle/>
                    <a:p>
                      <a:r>
                        <a:rPr lang="el-GR" sz="2800" dirty="0" smtClean="0">
                          <a:solidFill>
                            <a:schemeClr val="tx2"/>
                          </a:solidFill>
                        </a:rPr>
                        <a:t>ΣΤΕΡΕΑ ΕΛΛΑΔΑ</a:t>
                      </a:r>
                      <a:endParaRPr lang="el-GR" sz="2800"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l-GR" sz="2800" dirty="0" smtClean="0">
                          <a:solidFill>
                            <a:schemeClr val="tx2"/>
                          </a:solidFill>
                        </a:rPr>
                        <a:t>5</a:t>
                      </a:r>
                      <a:endParaRPr lang="el-GR" sz="2800" dirty="0">
                        <a:solidFill>
                          <a:schemeClr val="tx2"/>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2460032080"/>
                  </a:ext>
                </a:extLst>
              </a:tr>
            </a:tbl>
          </a:graphicData>
        </a:graphic>
      </p:graphicFrame>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344" y="3819239"/>
            <a:ext cx="7139261" cy="7777962"/>
          </a:xfrm>
          <a:prstGeom prst="rect">
            <a:avLst/>
          </a:prstGeom>
        </p:spPr>
      </p:pic>
    </p:spTree>
    <p:extLst>
      <p:ext uri="{BB962C8B-B14F-4D97-AF65-F5344CB8AC3E}">
        <p14:creationId xmlns:p14="http://schemas.microsoft.com/office/powerpoint/2010/main" val="1994652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67190" y="1265509"/>
            <a:ext cx="20906602" cy="1656110"/>
          </a:xfrm>
        </p:spPr>
        <p:txBody>
          <a:bodyPr>
            <a:normAutofit fontScale="90000"/>
          </a:bodyPr>
          <a:lstStyle/>
          <a:p>
            <a:pPr algn="ctr"/>
            <a:r>
              <a:rPr lang="el-GR" b="1" dirty="0">
                <a:solidFill>
                  <a:schemeClr val="accent5">
                    <a:lumMod val="50000"/>
                  </a:schemeClr>
                </a:solidFill>
              </a:rPr>
              <a:t>Κέντρα Εκπαίδευσης για το </a:t>
            </a:r>
            <a:r>
              <a:rPr lang="el-GR" b="1" dirty="0" smtClean="0">
                <a:solidFill>
                  <a:schemeClr val="accent5">
                    <a:lumMod val="50000"/>
                  </a:schemeClr>
                </a:solidFill>
              </a:rPr>
              <a:t>Περιβάλλον </a:t>
            </a:r>
            <a:r>
              <a:rPr lang="el-GR" b="1" dirty="0">
                <a:solidFill>
                  <a:schemeClr val="accent5">
                    <a:lumMod val="50000"/>
                  </a:schemeClr>
                </a:solidFill>
              </a:rPr>
              <a:t>και την Αειφορία </a:t>
            </a:r>
            <a:r>
              <a:rPr lang="en-JM" b="1" dirty="0">
                <a:solidFill>
                  <a:schemeClr val="accent5">
                    <a:lumMod val="50000"/>
                  </a:schemeClr>
                </a:solidFill>
              </a:rPr>
              <a:t/>
            </a:r>
            <a:br>
              <a:rPr lang="en-JM" b="1" dirty="0">
                <a:solidFill>
                  <a:schemeClr val="accent5">
                    <a:lumMod val="50000"/>
                  </a:schemeClr>
                </a:solidFill>
              </a:rPr>
            </a:br>
            <a:endParaRPr lang="el-GR" dirty="0"/>
          </a:p>
        </p:txBody>
      </p:sp>
      <p:sp>
        <p:nvSpPr>
          <p:cNvPr id="3" name="Θέση περιεχομένου 2"/>
          <p:cNvSpPr>
            <a:spLocks noGrp="1"/>
          </p:cNvSpPr>
          <p:nvPr>
            <p:ph idx="1"/>
          </p:nvPr>
        </p:nvSpPr>
        <p:spPr>
          <a:xfrm>
            <a:off x="1510351" y="3959697"/>
            <a:ext cx="20906602" cy="7749084"/>
          </a:xfrm>
        </p:spPr>
        <p:txBody>
          <a:bodyPr/>
          <a:lstStyle/>
          <a:p>
            <a:pPr marL="0" indent="0" algn="just">
              <a:buNone/>
            </a:pPr>
            <a:r>
              <a:rPr lang="el-GR" dirty="0">
                <a:solidFill>
                  <a:schemeClr val="tx1"/>
                </a:solidFill>
              </a:rPr>
              <a:t>Τα Κέντρα Εκπαίδευσης για το Περιβάλλον και την Αειφορία (Κ.Ε.ΠΕ.Α</a:t>
            </a:r>
            <a:r>
              <a:rPr lang="el-GR" dirty="0" smtClean="0">
                <a:solidFill>
                  <a:schemeClr val="tx1"/>
                </a:solidFill>
              </a:rPr>
              <a:t>.) </a:t>
            </a:r>
            <a:r>
              <a:rPr lang="el-GR" dirty="0">
                <a:solidFill>
                  <a:schemeClr val="tx1"/>
                </a:solidFill>
              </a:rPr>
              <a:t>είναι ένα </a:t>
            </a:r>
            <a:r>
              <a:rPr lang="el-GR" b="1" dirty="0">
                <a:solidFill>
                  <a:schemeClr val="tx1"/>
                </a:solidFill>
              </a:rPr>
              <a:t>δίκτυο δημόσιων εκπαιδευτικών δομών του Υπουργείου Παιδείας, Θρησκευμάτων και Αθλητισμού </a:t>
            </a:r>
            <a:r>
              <a:rPr lang="el-GR" dirty="0">
                <a:solidFill>
                  <a:schemeClr val="tx1"/>
                </a:solidFill>
              </a:rPr>
              <a:t>με αντικείμενο την παροχή εκπαίδευσης, ευαισθητοποίησης και ενημέρωσης σε μαθητές και εκπαιδευτικούς, με στόχο την ανάπτυξη του γνωστικού και αξιακού υπόβαθρου σχετικά με το περιβάλλον και την αειφόρο ανάπτυξη. Βασικός στόχος της λειτουργίας τους αποτελεί η στήριξη του θεσμού της περιβαλλοντικής εκπαίδευσης σε τοπικό, εθνικό και διεθνές επίπεδο, ευαισθητοποιώντας τους μαθητές σε θέματα περιβάλλοντος ώστε να γίνουν περιβαλλοντικά υπεύθυνοι, ικανοί να συγκροτήσουν κοινωνίες με ήθος και υπευθυνότητα απέναντι στη φύση.</a:t>
            </a:r>
          </a:p>
        </p:txBody>
      </p:sp>
      <p:pic>
        <p:nvPicPr>
          <p:cNvPr id="4" name="Εικόνα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64144" y="12468946"/>
            <a:ext cx="914400" cy="871728"/>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520" y="12468946"/>
            <a:ext cx="877156" cy="940603"/>
          </a:xfrm>
          <a:prstGeom prst="rect">
            <a:avLst/>
          </a:prstGeom>
        </p:spPr>
      </p:pic>
    </p:spTree>
    <p:extLst>
      <p:ext uri="{BB962C8B-B14F-4D97-AF65-F5344CB8AC3E}">
        <p14:creationId xmlns:p14="http://schemas.microsoft.com/office/powerpoint/2010/main" val="130573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5488" y="627153"/>
            <a:ext cx="19586502" cy="1893023"/>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pPr algn="ctr"/>
            <a:r>
              <a:rPr lang="el-GR" b="1" dirty="0">
                <a:solidFill>
                  <a:schemeClr val="accent5">
                    <a:lumMod val="50000"/>
                  </a:schemeClr>
                </a:solidFill>
              </a:rPr>
              <a:t>Έργο των Κ.Ε.ΠΕ.Α.</a:t>
            </a:r>
            <a:endParaRPr lang="en-JM" b="1" dirty="0">
              <a:solidFill>
                <a:schemeClr val="accent5">
                  <a:lumMod val="50000"/>
                </a:schemeClr>
              </a:solidFill>
            </a:endParaRPr>
          </a:p>
        </p:txBody>
      </p:sp>
      <p:pic>
        <p:nvPicPr>
          <p:cNvPr id="12" name="Εικόνα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15" name="Εικόνα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335" y="12489281"/>
            <a:ext cx="877156" cy="940603"/>
          </a:xfrm>
          <a:prstGeom prst="rect">
            <a:avLst/>
          </a:prstGeom>
        </p:spPr>
      </p:pic>
      <p:sp>
        <p:nvSpPr>
          <p:cNvPr id="2" name="Ορθογώνιο 1"/>
          <p:cNvSpPr/>
          <p:nvPr/>
        </p:nvSpPr>
        <p:spPr>
          <a:xfrm>
            <a:off x="936703" y="3019081"/>
            <a:ext cx="21967902" cy="6247864"/>
          </a:xfrm>
          <a:prstGeom prst="rect">
            <a:avLst/>
          </a:prstGeom>
        </p:spPr>
        <p:txBody>
          <a:bodyPr wrap="square">
            <a:spAutoFit/>
          </a:bodyPr>
          <a:lstStyle/>
          <a:p>
            <a:pPr algn="just"/>
            <a:r>
              <a:rPr lang="el-GR" sz="4000" dirty="0" smtClean="0"/>
              <a:t>Έργο </a:t>
            </a:r>
            <a:r>
              <a:rPr lang="el-GR" sz="4000" dirty="0"/>
              <a:t>των Κ.Ε.ΠΕ.Α. είναι: </a:t>
            </a:r>
            <a:endParaRPr lang="el-GR" sz="4000" dirty="0" smtClean="0"/>
          </a:p>
          <a:p>
            <a:pPr algn="just"/>
            <a:r>
              <a:rPr lang="el-GR" sz="4000" dirty="0" smtClean="0"/>
              <a:t>α</a:t>
            </a:r>
            <a:r>
              <a:rPr lang="el-GR" sz="4000" dirty="0"/>
              <a:t>) </a:t>
            </a:r>
            <a:r>
              <a:rPr lang="el-GR" sz="4000" b="1" dirty="0"/>
              <a:t>ανάπτυξη και υλοποίηση προγραμμάτων Περιβαλλοντικής Εκπαίδευσης (Π.Ε.) για όλες τις σχολικές βαθμίδες εκπαίδευσης </a:t>
            </a:r>
            <a:endParaRPr lang="el-GR" sz="4000" b="1" dirty="0" smtClean="0"/>
          </a:p>
          <a:p>
            <a:pPr algn="just"/>
            <a:r>
              <a:rPr lang="el-GR" sz="4000" dirty="0" smtClean="0"/>
              <a:t>β</a:t>
            </a:r>
            <a:r>
              <a:rPr lang="el-GR" sz="4000" dirty="0"/>
              <a:t>) ανάπτυξη επιμορφωτικών προγραμμάτων και παροχή επιμόρφωσης σε εκπαιδευτικούς είτε δια ζώσης είτε εξ αποστάσεως είτε </a:t>
            </a:r>
            <a:r>
              <a:rPr lang="el-GR" sz="4000" dirty="0" smtClean="0"/>
              <a:t>μικτών</a:t>
            </a:r>
          </a:p>
          <a:p>
            <a:pPr algn="just"/>
            <a:r>
              <a:rPr lang="el-GR" sz="4000" dirty="0" smtClean="0"/>
              <a:t>γ</a:t>
            </a:r>
            <a:r>
              <a:rPr lang="el-GR" sz="4000" dirty="0"/>
              <a:t>) </a:t>
            </a:r>
            <a:r>
              <a:rPr lang="el-GR" sz="4000" b="1" dirty="0"/>
              <a:t>παραγωγή και διάθεση εκπαιδευτικού υλικού στις σχολικές μονάδες και την </a:t>
            </a:r>
            <a:r>
              <a:rPr lang="el-GR" sz="4000" b="1" dirty="0" smtClean="0"/>
              <a:t>κοινότητα</a:t>
            </a:r>
          </a:p>
          <a:p>
            <a:pPr algn="just"/>
            <a:r>
              <a:rPr lang="el-GR" sz="4000" dirty="0" smtClean="0"/>
              <a:t>δ</a:t>
            </a:r>
            <a:r>
              <a:rPr lang="el-GR" sz="4000" dirty="0"/>
              <a:t>) ανάπτυξη εθνικών και περιφερειακών θεματικών ή/ και μεθοδολογικών δικτύων, </a:t>
            </a:r>
            <a:endParaRPr lang="el-GR" sz="4000" dirty="0" smtClean="0"/>
          </a:p>
          <a:p>
            <a:pPr algn="just"/>
            <a:r>
              <a:rPr lang="el-GR" sz="4000" dirty="0" smtClean="0"/>
              <a:t>ε</a:t>
            </a:r>
            <a:r>
              <a:rPr lang="el-GR" sz="4000" dirty="0"/>
              <a:t>) συνεργασία των Κ.Ε.ΠΕ.Α. με σχολεία και γενικότερα με δομές και στελέχη της εκπαίδευσης με την κοινότητα και δημόσιους και ιδιωτικούς φορείς </a:t>
            </a:r>
            <a:endParaRPr lang="el-GR" sz="4000" dirty="0" smtClean="0"/>
          </a:p>
          <a:p>
            <a:pPr algn="just"/>
            <a:r>
              <a:rPr lang="el-GR" sz="4000" dirty="0" err="1" smtClean="0"/>
              <a:t>στ</a:t>
            </a:r>
            <a:r>
              <a:rPr lang="el-GR" sz="4000" dirty="0"/>
              <a:t>) συνεργασία με ΑΕΙ για σχετικές ερευνητικές και εκπαιδευτικές </a:t>
            </a:r>
            <a:r>
              <a:rPr lang="el-GR" sz="4000" dirty="0" smtClean="0"/>
              <a:t>δραστηριότητες.</a:t>
            </a:r>
            <a:endParaRPr lang="el-GR" sz="4000" dirty="0"/>
          </a:p>
        </p:txBody>
      </p:sp>
    </p:spTree>
    <p:extLst>
      <p:ext uri="{BB962C8B-B14F-4D97-AF65-F5344CB8AC3E}">
        <p14:creationId xmlns:p14="http://schemas.microsoft.com/office/powerpoint/2010/main" val="3784083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55488" y="627153"/>
            <a:ext cx="15934984" cy="2974866"/>
          </a:xfrm>
          <a:prstGeom prst="rect">
            <a:avLst/>
          </a:prstGeom>
        </p:spPr>
        <p:txBody>
          <a:bodyPr vert="horz" lIns="91440" tIns="45720" rIns="91440" bIns="45720" rtlCol="0" anchor="ctr">
            <a:normAutofit/>
          </a:bodyPr>
          <a:lstStyle>
            <a:lvl1pPr algn="l" defTabSz="1818010" rtl="0" eaLnBrk="1" latinLnBrk="0" hangingPunct="1">
              <a:lnSpc>
                <a:spcPct val="90000"/>
              </a:lnSpc>
              <a:spcBef>
                <a:spcPct val="0"/>
              </a:spcBef>
              <a:buNone/>
              <a:defRPr sz="6000" kern="1200">
                <a:solidFill>
                  <a:srgbClr val="19BEDE"/>
                </a:solidFill>
                <a:latin typeface="Trebuchet MS" panose="020B0603020202020204" pitchFamily="34" charset="0"/>
                <a:ea typeface="+mj-ea"/>
                <a:cs typeface="+mj-cs"/>
              </a:defRPr>
            </a:lvl1pPr>
          </a:lstStyle>
          <a:p>
            <a:endParaRPr lang="en-JM" sz="8800" dirty="0">
              <a:solidFill>
                <a:srgbClr val="0070C0"/>
              </a:solidFill>
            </a:endParaRPr>
          </a:p>
        </p:txBody>
      </p:sp>
      <p:pic>
        <p:nvPicPr>
          <p:cNvPr id="12" name="Εικόνα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sp>
        <p:nvSpPr>
          <p:cNvPr id="14" name="Θέση περιεχομένου 2"/>
          <p:cNvSpPr>
            <a:spLocks noGrp="1"/>
          </p:cNvSpPr>
          <p:nvPr>
            <p:ph sz="quarter" idx="4294967295"/>
          </p:nvPr>
        </p:nvSpPr>
        <p:spPr>
          <a:xfrm>
            <a:off x="791572" y="3594813"/>
            <a:ext cx="11009694" cy="1354718"/>
          </a:xfrm>
          <a:prstGeom prst="rect">
            <a:avLst/>
          </a:prstGeom>
        </p:spPr>
        <p:txBody>
          <a:bodyPr>
            <a:normAutofit fontScale="92500" lnSpcReduction="10000"/>
          </a:bodyPr>
          <a:lstStyle/>
          <a:p>
            <a:pPr marL="0" indent="0" algn="ctr">
              <a:buNone/>
            </a:pPr>
            <a:r>
              <a:rPr lang="el-GR" sz="4400" b="1" u="sng" dirty="0" smtClean="0"/>
              <a:t>Στιγμιότυπα εκπαιδευτικών δράσεων </a:t>
            </a:r>
            <a:endParaRPr lang="en-US" sz="4400" b="1" u="sng" dirty="0" smtClean="0"/>
          </a:p>
          <a:p>
            <a:pPr marL="0" indent="0" algn="ctr">
              <a:buNone/>
            </a:pPr>
            <a:r>
              <a:rPr lang="el-GR" sz="4400" b="1" u="sng" dirty="0" smtClean="0"/>
              <a:t>στο πεδίο 2024 - 2025</a:t>
            </a:r>
          </a:p>
        </p:txBody>
      </p:sp>
      <p:sp>
        <p:nvSpPr>
          <p:cNvPr id="5" name="Ορθογώνιο 4"/>
          <p:cNvSpPr/>
          <p:nvPr/>
        </p:nvSpPr>
        <p:spPr>
          <a:xfrm>
            <a:off x="1086044" y="1226359"/>
            <a:ext cx="20814951" cy="1015663"/>
          </a:xfrm>
          <a:prstGeom prst="rect">
            <a:avLst/>
          </a:prstGeom>
        </p:spPr>
        <p:txBody>
          <a:bodyPr wrap="square">
            <a:spAutoFit/>
          </a:bodyPr>
          <a:lstStyle/>
          <a:p>
            <a:pPr algn="ctr"/>
            <a:r>
              <a:rPr lang="el-GR" sz="6000" b="1" dirty="0">
                <a:solidFill>
                  <a:schemeClr val="accent5">
                    <a:lumMod val="50000"/>
                  </a:schemeClr>
                </a:solidFill>
              </a:rPr>
              <a:t>Κέντρα Εκπαίδευσης για το </a:t>
            </a:r>
            <a:r>
              <a:rPr lang="el-GR" sz="6000" b="1" dirty="0" smtClean="0">
                <a:solidFill>
                  <a:schemeClr val="accent5">
                    <a:lumMod val="50000"/>
                  </a:schemeClr>
                </a:solidFill>
              </a:rPr>
              <a:t>Περιβάλλον </a:t>
            </a:r>
            <a:r>
              <a:rPr lang="el-GR" sz="6000" b="1" dirty="0">
                <a:solidFill>
                  <a:schemeClr val="accent5">
                    <a:lumMod val="50000"/>
                  </a:schemeClr>
                </a:solidFill>
              </a:rPr>
              <a:t>και την Αειφορία </a:t>
            </a:r>
            <a:endParaRPr lang="en-JM" sz="6000" b="1" dirty="0">
              <a:solidFill>
                <a:schemeClr val="accent5">
                  <a:lumMod val="50000"/>
                </a:schemeClr>
              </a:solidFill>
            </a:endParaRPr>
          </a:p>
        </p:txBody>
      </p:sp>
      <p:pic>
        <p:nvPicPr>
          <p:cNvPr id="4098" name="Picture 2" descr="Μπορεί να είναι εικόνα 17 άτομα, σιλό και κείμενο που λέει &quot;Κ.Ε.ΠΕ.A. K.E.NE.A.APAXBOY ΑΡΑΧΘΟΥ Κ.Ε.ΠΕ.Α.ΚΙΛΚΙΣ ΚΙΛΚΙΣ Κ.Ε.ΠE.A. Κ.Ε.ΠΕ.Α.ΜΕΣΟΛΟΥ Κ.Ε.nE.A. ΜΕΣΟΛΟΓΠΟΥ Κ.Ε.ΠE.A. Κ.Ε.ΠΕ.Α.ΒΙΣΤΩΝΙΔΑΣ ΒΙΣΤΩΝΙΔΑΣ&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044" y="5330282"/>
            <a:ext cx="12243277" cy="68471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Μπορεί να είναι εικόνα 14 άτομα και κείμενο που λέει &quot;あし Κ.Ε.ΠΕ.Α.ΑΜΦΙΣΣΑΣ ΑΜΦΙΣΣΑΣ Κ.Ε.nE.A. Κ.Ε.ΠE.A. Κ.Ε.ΠΕ.Α.ΣΥΡΟΥ ΣΥΡΟΥ K.Ε.nE.A. ΜΗΤΡΟΠΟΛΙΤΙΚΟΥ ΠΑΡΚΟΥ ΑΝΤΩΝΗ ΤΡΙΤΣΗ&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85614">
            <a:off x="12451118" y="4172926"/>
            <a:ext cx="10994053" cy="6296594"/>
          </a:xfrm>
          <a:prstGeom prst="rect">
            <a:avLst/>
          </a:prstGeom>
          <a:noFill/>
          <a:extLst>
            <a:ext uri="{909E8E84-426E-40DD-AFC4-6F175D3DCCD1}">
              <a14:hiddenFill xmlns:a14="http://schemas.microsoft.com/office/drawing/2010/main">
                <a:solidFill>
                  <a:srgbClr val="FFFFFF"/>
                </a:solidFill>
              </a14:hiddenFill>
            </a:ext>
          </a:extLst>
        </p:spPr>
      </p:pic>
      <p:pic>
        <p:nvPicPr>
          <p:cNvPr id="18" name="Εικόνα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6520" y="12558156"/>
            <a:ext cx="826104" cy="940603"/>
          </a:xfrm>
          <a:prstGeom prst="rect">
            <a:avLst/>
          </a:prstGeom>
        </p:spPr>
      </p:pic>
    </p:spTree>
    <p:extLst>
      <p:ext uri="{BB962C8B-B14F-4D97-AF65-F5344CB8AC3E}">
        <p14:creationId xmlns:p14="http://schemas.microsoft.com/office/powerpoint/2010/main" val="853049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196" y="2623283"/>
            <a:ext cx="12088542" cy="7303758"/>
          </a:xfrm>
        </p:spPr>
      </p:pic>
      <p:sp>
        <p:nvSpPr>
          <p:cNvPr id="7" name="TextBox 6"/>
          <p:cNvSpPr txBox="1"/>
          <p:nvPr/>
        </p:nvSpPr>
        <p:spPr>
          <a:xfrm>
            <a:off x="2297151" y="9634654"/>
            <a:ext cx="7449014" cy="584775"/>
          </a:xfrm>
          <a:prstGeom prst="rect">
            <a:avLst/>
          </a:prstGeom>
          <a:noFill/>
        </p:spPr>
        <p:txBody>
          <a:bodyPr wrap="square" rtlCol="0">
            <a:spAutoFit/>
          </a:bodyPr>
          <a:lstStyle/>
          <a:p>
            <a:pPr algn="ctr"/>
            <a:r>
              <a:rPr lang="el-GR" sz="3200" b="1" dirty="0" smtClean="0"/>
              <a:t>Κ.Ε.ΠΕ.Α. ΜΕΣΟΛΟΓΓΙΟΥ </a:t>
            </a:r>
            <a:endParaRPr lang="el-GR" sz="3200" b="1" dirty="0"/>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0297" y="646771"/>
            <a:ext cx="8836161" cy="11781548"/>
          </a:xfrm>
          <a:prstGeom prst="rect">
            <a:avLst/>
          </a:prstGeom>
        </p:spPr>
      </p:pic>
      <p:sp>
        <p:nvSpPr>
          <p:cNvPr id="9" name="TextBox 8"/>
          <p:cNvSpPr txBox="1"/>
          <p:nvPr/>
        </p:nvSpPr>
        <p:spPr>
          <a:xfrm>
            <a:off x="13423870" y="12428319"/>
            <a:ext cx="7449014" cy="584775"/>
          </a:xfrm>
          <a:prstGeom prst="rect">
            <a:avLst/>
          </a:prstGeom>
          <a:noFill/>
        </p:spPr>
        <p:txBody>
          <a:bodyPr wrap="square" rtlCol="0">
            <a:spAutoFit/>
          </a:bodyPr>
          <a:lstStyle/>
          <a:p>
            <a:pPr algn="ctr"/>
            <a:r>
              <a:rPr lang="el-GR" sz="3200" b="1" dirty="0" smtClean="0"/>
              <a:t>Κ.Ε.ΠΕ.Α. ΒΑΜΟΥ </a:t>
            </a:r>
            <a:endParaRPr lang="el-GR" sz="3200" b="1" dirty="0"/>
          </a:p>
        </p:txBody>
      </p:sp>
      <p:pic>
        <p:nvPicPr>
          <p:cNvPr id="10" name="Εικόνα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11" name="Εικόνα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6520" y="12558156"/>
            <a:ext cx="826104" cy="940603"/>
          </a:xfrm>
          <a:prstGeom prst="rect">
            <a:avLst/>
          </a:prstGeom>
        </p:spPr>
      </p:pic>
    </p:spTree>
    <p:extLst>
      <p:ext uri="{BB962C8B-B14F-4D97-AF65-F5344CB8AC3E}">
        <p14:creationId xmlns:p14="http://schemas.microsoft.com/office/powerpoint/2010/main" val="3315460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9746" y="876648"/>
            <a:ext cx="20368233" cy="11077460"/>
          </a:xfrm>
        </p:spPr>
      </p:pic>
      <p:pic>
        <p:nvPicPr>
          <p:cNvPr id="4" name="Εικόνα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6520" y="12558156"/>
            <a:ext cx="826104" cy="940603"/>
          </a:xfrm>
          <a:prstGeom prst="rect">
            <a:avLst/>
          </a:prstGeom>
        </p:spPr>
      </p:pic>
    </p:spTree>
    <p:extLst>
      <p:ext uri="{BB962C8B-B14F-4D97-AF65-F5344CB8AC3E}">
        <p14:creationId xmlns:p14="http://schemas.microsoft.com/office/powerpoint/2010/main" val="227149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200" b="1" dirty="0">
                <a:solidFill>
                  <a:schemeClr val="accent5">
                    <a:lumMod val="50000"/>
                  </a:schemeClr>
                </a:solidFill>
              </a:rPr>
              <a:t>Κεντρικοί άξονες συγχρηματοδοτούμενης </a:t>
            </a:r>
            <a:r>
              <a:rPr lang="el-GR" sz="3200" b="1" dirty="0" smtClean="0">
                <a:solidFill>
                  <a:schemeClr val="accent5">
                    <a:lumMod val="50000"/>
                  </a:schemeClr>
                </a:solidFill>
              </a:rPr>
              <a:t>Πράξης</a:t>
            </a:r>
            <a:r>
              <a:rPr lang="el-GR" sz="3200" dirty="0" smtClean="0">
                <a:solidFill>
                  <a:schemeClr val="accent5">
                    <a:lumMod val="50000"/>
                  </a:schemeClr>
                </a:solidFill>
              </a:rPr>
              <a:t>. </a:t>
            </a:r>
            <a:br>
              <a:rPr lang="el-GR" sz="3200" dirty="0" smtClean="0">
                <a:solidFill>
                  <a:schemeClr val="accent5">
                    <a:lumMod val="50000"/>
                  </a:schemeClr>
                </a:solidFill>
              </a:rPr>
            </a:br>
            <a:r>
              <a:rPr lang="el-GR" sz="3200" dirty="0" smtClean="0">
                <a:solidFill>
                  <a:schemeClr val="accent5">
                    <a:lumMod val="50000"/>
                  </a:schemeClr>
                </a:solidFill>
              </a:rPr>
              <a:t>Η Πράξη συγχρηματοδοτείται από </a:t>
            </a:r>
            <a:r>
              <a:rPr lang="el-GR" sz="3200" dirty="0">
                <a:solidFill>
                  <a:schemeClr val="accent5">
                    <a:lumMod val="50000"/>
                  </a:schemeClr>
                </a:solidFill>
              </a:rPr>
              <a:t>την Ευρωπαϊκή </a:t>
            </a:r>
            <a:r>
              <a:rPr lang="el-GR" sz="3200" dirty="0" smtClean="0">
                <a:solidFill>
                  <a:schemeClr val="accent5">
                    <a:lumMod val="50000"/>
                  </a:schemeClr>
                </a:solidFill>
              </a:rPr>
              <a:t>Ένωση, </a:t>
            </a:r>
            <a:br>
              <a:rPr lang="el-GR" sz="3200" dirty="0" smtClean="0">
                <a:solidFill>
                  <a:schemeClr val="accent5">
                    <a:lumMod val="50000"/>
                  </a:schemeClr>
                </a:solidFill>
              </a:rPr>
            </a:br>
            <a:r>
              <a:rPr lang="el-GR" sz="3200" dirty="0" smtClean="0">
                <a:solidFill>
                  <a:schemeClr val="accent5">
                    <a:lumMod val="50000"/>
                  </a:schemeClr>
                </a:solidFill>
              </a:rPr>
              <a:t>μέσω </a:t>
            </a:r>
            <a:r>
              <a:rPr lang="el-GR" sz="3200" dirty="0">
                <a:solidFill>
                  <a:schemeClr val="accent5">
                    <a:lumMod val="50000"/>
                  </a:schemeClr>
                </a:solidFill>
              </a:rPr>
              <a:t>του Προγράμματος «Ανθρώπινο Δυναμικό και Κοινωνική Συνοχή 2021-2027».</a:t>
            </a:r>
            <a:endParaRPr lang="el-GR" sz="3200" dirty="0"/>
          </a:p>
        </p:txBody>
      </p:sp>
      <p:sp>
        <p:nvSpPr>
          <p:cNvPr id="3" name="Θέση περιεχομένου 2"/>
          <p:cNvSpPr>
            <a:spLocks noGrp="1"/>
          </p:cNvSpPr>
          <p:nvPr>
            <p:ph idx="1"/>
          </p:nvPr>
        </p:nvSpPr>
        <p:spPr>
          <a:xfrm>
            <a:off x="1666468" y="3045296"/>
            <a:ext cx="20906602" cy="8395855"/>
          </a:xfrm>
        </p:spPr>
        <p:txBody>
          <a:bodyPr/>
          <a:lstStyle/>
          <a:p>
            <a:pPr defTabSz="1037420">
              <a:spcBef>
                <a:spcPts val="103"/>
              </a:spcBef>
            </a:pPr>
            <a:r>
              <a:rPr lang="el-GR" b="1" spc="-11" dirty="0">
                <a:solidFill>
                  <a:prstClr val="black"/>
                </a:solidFill>
                <a:cs typeface="Calibri"/>
              </a:rPr>
              <a:t>Απόφαση Ένταξης Ε.Υ.Δ. – Τεχνικό Δελτίο </a:t>
            </a:r>
            <a:r>
              <a:rPr lang="el-GR" b="1" spc="-11" dirty="0" smtClean="0">
                <a:solidFill>
                  <a:prstClr val="black"/>
                </a:solidFill>
                <a:cs typeface="Calibri"/>
              </a:rPr>
              <a:t>Πράξης</a:t>
            </a:r>
          </a:p>
          <a:p>
            <a:pPr marL="0" indent="0" defTabSz="1037420">
              <a:spcBef>
                <a:spcPts val="103"/>
              </a:spcBef>
              <a:buNone/>
            </a:pPr>
            <a:endParaRPr lang="el-GR" b="1" spc="-11" dirty="0" smtClean="0">
              <a:solidFill>
                <a:prstClr val="black"/>
              </a:solidFill>
              <a:cs typeface="Calibri"/>
            </a:endParaRPr>
          </a:p>
          <a:p>
            <a:pPr defTabSz="1037420">
              <a:spcBef>
                <a:spcPts val="103"/>
              </a:spcBef>
            </a:pPr>
            <a:r>
              <a:rPr lang="el-GR" b="1" spc="-11" dirty="0">
                <a:solidFill>
                  <a:prstClr val="black"/>
                </a:solidFill>
                <a:cs typeface="Calibri"/>
              </a:rPr>
              <a:t>Υ</a:t>
            </a:r>
            <a:r>
              <a:rPr lang="el-GR" b="1" spc="-11" dirty="0" smtClean="0">
                <a:solidFill>
                  <a:prstClr val="black"/>
                </a:solidFill>
                <a:cs typeface="Calibri"/>
              </a:rPr>
              <a:t>ποχρεώσεις </a:t>
            </a:r>
            <a:r>
              <a:rPr lang="el-GR" b="1" spc="-11" dirty="0">
                <a:solidFill>
                  <a:prstClr val="black"/>
                </a:solidFill>
                <a:cs typeface="Calibri"/>
              </a:rPr>
              <a:t>Δικαιούχου Πράξης – Όροι </a:t>
            </a:r>
            <a:r>
              <a:rPr lang="el-GR" b="1" spc="-11" dirty="0" smtClean="0">
                <a:solidFill>
                  <a:prstClr val="black"/>
                </a:solidFill>
                <a:cs typeface="Calibri"/>
              </a:rPr>
              <a:t>χρηματοδότησης</a:t>
            </a:r>
          </a:p>
          <a:p>
            <a:pPr marL="0" indent="0" defTabSz="1037420">
              <a:spcBef>
                <a:spcPts val="103"/>
              </a:spcBef>
              <a:buNone/>
            </a:pPr>
            <a:r>
              <a:rPr lang="el-GR" b="1" spc="-11" dirty="0" smtClean="0">
                <a:solidFill>
                  <a:prstClr val="black"/>
                </a:solidFill>
                <a:cs typeface="Calibri"/>
              </a:rPr>
              <a:t> </a:t>
            </a:r>
          </a:p>
          <a:p>
            <a:r>
              <a:rPr lang="el-GR" b="1" spc="-11" dirty="0">
                <a:solidFill>
                  <a:prstClr val="black"/>
                </a:solidFill>
                <a:cs typeface="Calibri"/>
              </a:rPr>
              <a:t>Υλοποίηση Φυσικού και Οικονομικού Αντικειμένου </a:t>
            </a:r>
            <a:r>
              <a:rPr lang="el-GR" b="1" spc="-11" dirty="0" smtClean="0">
                <a:solidFill>
                  <a:prstClr val="black"/>
                </a:solidFill>
                <a:cs typeface="Calibri"/>
              </a:rPr>
              <a:t>Πράξης</a:t>
            </a:r>
          </a:p>
          <a:p>
            <a:pPr marL="0" indent="0">
              <a:buNone/>
            </a:pPr>
            <a:endParaRPr lang="el-GR" b="1" spc="-11" dirty="0" smtClean="0">
              <a:solidFill>
                <a:prstClr val="black"/>
              </a:solidFill>
              <a:cs typeface="Calibri"/>
            </a:endParaRPr>
          </a:p>
          <a:p>
            <a:r>
              <a:rPr lang="el-GR" b="1" spc="-11" dirty="0">
                <a:solidFill>
                  <a:prstClr val="black"/>
                </a:solidFill>
                <a:cs typeface="Calibri"/>
              </a:rPr>
              <a:t>Παραδοτέα Πράξης / Δείκτες </a:t>
            </a:r>
            <a:r>
              <a:rPr lang="el-GR" b="1" spc="-11" dirty="0" smtClean="0">
                <a:solidFill>
                  <a:prstClr val="black"/>
                </a:solidFill>
                <a:cs typeface="Calibri"/>
              </a:rPr>
              <a:t>Αποτελεσματικότητας</a:t>
            </a:r>
          </a:p>
          <a:p>
            <a:pPr marL="0" indent="0">
              <a:buNone/>
            </a:pPr>
            <a:endParaRPr lang="el-GR" b="1" spc="-11" dirty="0" smtClean="0">
              <a:solidFill>
                <a:prstClr val="black"/>
              </a:solidFill>
              <a:cs typeface="Calibri"/>
            </a:endParaRPr>
          </a:p>
          <a:p>
            <a:r>
              <a:rPr lang="el-GR" b="1" spc="-11" dirty="0">
                <a:solidFill>
                  <a:prstClr val="black"/>
                </a:solidFill>
                <a:cs typeface="Calibri"/>
              </a:rPr>
              <a:t>Έλεγχος Ε.Υ.Δ.</a:t>
            </a:r>
            <a:endParaRPr lang="el-GR" dirty="0">
              <a:solidFill>
                <a:prstClr val="black"/>
              </a:solidFill>
              <a:cs typeface="Calibri"/>
            </a:endParaRPr>
          </a:p>
          <a:p>
            <a:endParaRPr lang="el-GR" dirty="0">
              <a:solidFill>
                <a:prstClr val="black"/>
              </a:solidFill>
              <a:cs typeface="Calibri"/>
            </a:endParaRPr>
          </a:p>
          <a:p>
            <a:endParaRPr lang="el-GR" dirty="0">
              <a:solidFill>
                <a:prstClr val="black"/>
              </a:solidFill>
              <a:cs typeface="Calibri"/>
            </a:endParaRPr>
          </a:p>
          <a:p>
            <a:endParaRPr lang="el-GR" dirty="0"/>
          </a:p>
        </p:txBody>
      </p:sp>
      <p:pic>
        <p:nvPicPr>
          <p:cNvPr id="5" name="Εικόνα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944" y="12558156"/>
            <a:ext cx="914400" cy="871728"/>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005" y="12558155"/>
            <a:ext cx="877156" cy="940603"/>
          </a:xfrm>
          <a:prstGeom prst="rect">
            <a:avLst/>
          </a:prstGeom>
        </p:spPr>
      </p:pic>
    </p:spTree>
    <p:extLst>
      <p:ext uri="{BB962C8B-B14F-4D97-AF65-F5344CB8AC3E}">
        <p14:creationId xmlns:p14="http://schemas.microsoft.com/office/powerpoint/2010/main" val="3943156053"/>
      </p:ext>
    </p:extLst>
  </p:cSld>
  <p:clrMapOvr>
    <a:masterClrMapping/>
  </p:clrMapOvr>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6726</TotalTime>
  <Words>742</Words>
  <Application>Microsoft Office PowerPoint</Application>
  <PresentationFormat>Προσαρμογή</PresentationFormat>
  <Paragraphs>138</Paragraphs>
  <Slides>16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16</vt:i4>
      </vt:variant>
    </vt:vector>
  </HeadingPairs>
  <TitlesOfParts>
    <vt:vector size="25" baseType="lpstr">
      <vt:lpstr>Arial</vt:lpstr>
      <vt:lpstr>BebasNEUE</vt:lpstr>
      <vt:lpstr>Calibri</vt:lpstr>
      <vt:lpstr>Calibri Light</vt:lpstr>
      <vt:lpstr>Times New Roman</vt:lpstr>
      <vt:lpstr>Trebuchet MS</vt:lpstr>
      <vt:lpstr>Προσαρμοσμένη σχεδίαση</vt:lpstr>
      <vt:lpstr>1_Προσαρμοσμένη σχεδίαση</vt:lpstr>
      <vt:lpstr>base</vt:lpstr>
      <vt:lpstr>Παρουσίαση του PowerPoint</vt:lpstr>
      <vt:lpstr>Περιεχόμενο παρουσίασης</vt:lpstr>
      <vt:lpstr>Παρουσίαση του PowerPoint</vt:lpstr>
      <vt:lpstr>Κέντρα Εκπαίδευσης για το Περιβάλλον και την Αειφορία  </vt:lpstr>
      <vt:lpstr>Παρουσίαση του PowerPoint</vt:lpstr>
      <vt:lpstr>Παρουσίαση του PowerPoint</vt:lpstr>
      <vt:lpstr>Παρουσίαση του PowerPoint</vt:lpstr>
      <vt:lpstr>Παρουσίαση του PowerPoint</vt:lpstr>
      <vt:lpstr>Κεντρικοί άξονες συγχρηματοδοτούμενης Πράξης.  Η Πράξη συγχρηματοδοτείται από την Ευρωπαϊκή Ένωση,  μέσω του Προγράμματος «Ανθρώπινο Δυναμικό και Κοινωνική Συνοχή 2021-2027».</vt:lpstr>
      <vt:lpstr>Παρουσίαση προϋπολογισμού της Πράξης </vt:lpstr>
      <vt:lpstr>Ωφελούμενος πληθυσμός </vt:lpstr>
      <vt:lpstr>Υλοποίηση Φυσικού και Οικονομικού αντικειμένου Συγχρηματοδοτούμενης Πράξης</vt:lpstr>
      <vt:lpstr>Δείκτες εκροών και αποτελέσματος Πράξης (Σεπτέμβριος 2023 – Ιούνιος 2024)</vt:lpstr>
      <vt:lpstr>Κατανομή δεικτών ανά Περιφέρεια  </vt:lpstr>
      <vt:lpstr>Παρουσίαση του PowerPoint</vt:lpstr>
      <vt:lpstr>Προγραμματισμός δράσεων και ενεργειών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Γεωργία Σουλιώτη</cp:lastModifiedBy>
  <cp:revision>322</cp:revision>
  <dcterms:created xsi:type="dcterms:W3CDTF">2022-06-03T15:25:51Z</dcterms:created>
  <dcterms:modified xsi:type="dcterms:W3CDTF">2025-04-29T14:44:53Z</dcterms:modified>
</cp:coreProperties>
</file>